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s/slide14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98" r:id="rId2"/>
    <p:sldId id="307" r:id="rId3"/>
    <p:sldId id="313" r:id="rId4"/>
    <p:sldId id="314" r:id="rId5"/>
    <p:sldId id="316" r:id="rId6"/>
    <p:sldId id="319" r:id="rId7"/>
    <p:sldId id="320" r:id="rId8"/>
    <p:sldId id="321" r:id="rId9"/>
    <p:sldId id="322" r:id="rId10"/>
    <p:sldId id="318" r:id="rId11"/>
    <p:sldId id="323" r:id="rId12"/>
    <p:sldId id="317" r:id="rId13"/>
    <p:sldId id="325" r:id="rId14"/>
    <p:sldId id="324" r:id="rId15"/>
    <p:sldId id="326" r:id="rId16"/>
    <p:sldId id="327" r:id="rId17"/>
    <p:sldId id="315" r:id="rId18"/>
  </p:sldIdLst>
  <p:sldSz cx="9144000" cy="5715000" type="screen16x10"/>
  <p:notesSz cx="6858000" cy="9144000"/>
  <p:defaultTextStyle>
    <a:defPPr>
      <a:defRPr lang="nl-NL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FFD9D7"/>
    <a:srgbClr val="FBF6E0"/>
    <a:srgbClr val="E4C3C3"/>
    <a:srgbClr val="007188"/>
    <a:srgbClr val="E3F3FF"/>
    <a:srgbClr val="FBE7CD"/>
    <a:srgbClr val="F3B300"/>
    <a:srgbClr val="1E3D7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22"/>
    <p:restoredTop sz="86384"/>
  </p:normalViewPr>
  <p:slideViewPr>
    <p:cSldViewPr snapToGrid="0" snapToObjects="1">
      <p:cViewPr varScale="1">
        <p:scale>
          <a:sx n="135" d="100"/>
          <a:sy n="135" d="100"/>
        </p:scale>
        <p:origin x="856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1" d="100"/>
          <a:sy n="81" d="100"/>
        </p:scale>
        <p:origin x="313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3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A3D8C-1CAD-9F4C-B46E-F0FE964D606F}" type="datetimeFigureOut">
              <a:rPr lang="nl-NL" smtClean="0"/>
              <a:t>30-01-18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08974-274C-F445-BD4F-0BA6B733BFA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3512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08974-274C-F445-BD4F-0BA6B733BFAC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25220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twerp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352521"/>
          </a:xfrm>
          <a:prstGeom prst="rect">
            <a:avLst/>
          </a:prstGeom>
        </p:spPr>
      </p:pic>
      <p:sp>
        <p:nvSpPr>
          <p:cNvPr id="16" name="Rechthoek 15"/>
          <p:cNvSpPr/>
          <p:nvPr userDrawn="1"/>
        </p:nvSpPr>
        <p:spPr>
          <a:xfrm>
            <a:off x="0" y="-11182"/>
            <a:ext cx="9144000" cy="5363703"/>
          </a:xfrm>
          <a:prstGeom prst="rect">
            <a:avLst/>
          </a:prstGeom>
          <a:solidFill>
            <a:srgbClr val="FFF6E4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0" y="5354320"/>
            <a:ext cx="2631440" cy="362480"/>
          </a:xfrm>
          <a:prstGeom prst="rect">
            <a:avLst/>
          </a:prstGeom>
          <a:solidFill>
            <a:srgbClr val="F3B300"/>
          </a:solidFill>
          <a:ln>
            <a:solidFill>
              <a:srgbClr val="F3B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8" name="Rechthoek 7"/>
          <p:cNvSpPr/>
          <p:nvPr userDrawn="1"/>
        </p:nvSpPr>
        <p:spPr>
          <a:xfrm>
            <a:off x="2631440" y="5354320"/>
            <a:ext cx="6512560" cy="362480"/>
          </a:xfrm>
          <a:prstGeom prst="rect">
            <a:avLst/>
          </a:prstGeom>
          <a:solidFill>
            <a:srgbClr val="007188"/>
          </a:solidFill>
          <a:ln>
            <a:solidFill>
              <a:srgbClr val="0071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Tekstvak 8"/>
          <p:cNvSpPr txBox="1"/>
          <p:nvPr userDrawn="1"/>
        </p:nvSpPr>
        <p:spPr>
          <a:xfrm>
            <a:off x="0" y="5389881"/>
            <a:ext cx="2631440" cy="30777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r"/>
            <a:r>
              <a:rPr lang="nl-NL" sz="1400" b="1" dirty="0">
                <a:solidFill>
                  <a:srgbClr val="007188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ICT/</a:t>
            </a:r>
            <a:r>
              <a:rPr lang="nl-NL" sz="2000" b="1" dirty="0">
                <a:solidFill>
                  <a:srgbClr val="007188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AMO</a:t>
            </a:r>
            <a:endParaRPr lang="nl-NL" sz="900" b="1" dirty="0">
              <a:solidFill>
                <a:srgbClr val="007188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10" name="Tekstvak 9"/>
          <p:cNvSpPr txBox="1"/>
          <p:nvPr userDrawn="1"/>
        </p:nvSpPr>
        <p:spPr>
          <a:xfrm>
            <a:off x="2631440" y="5388081"/>
            <a:ext cx="6512560" cy="307777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r>
              <a:rPr lang="nl-NL" sz="2000" b="1" dirty="0">
                <a:solidFill>
                  <a:srgbClr val="F3B3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KLASSENDIAGRAM (ONTWERPEN MET UML)</a:t>
            </a:r>
            <a:endParaRPr lang="nl-NL" sz="9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pic>
        <p:nvPicPr>
          <p:cNvPr id="11" name="Afbeelding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2000" y="164070"/>
            <a:ext cx="1854200" cy="403493"/>
          </a:xfrm>
          <a:prstGeom prst="rect">
            <a:avLst/>
          </a:prstGeom>
        </p:spPr>
      </p:pic>
      <p:sp>
        <p:nvSpPr>
          <p:cNvPr id="12" name="Ovaal 11"/>
          <p:cNvSpPr>
            <a:spLocks noChangeAspect="1"/>
          </p:cNvSpPr>
          <p:nvPr userDrawn="1"/>
        </p:nvSpPr>
        <p:spPr>
          <a:xfrm>
            <a:off x="8636000" y="5211902"/>
            <a:ext cx="432000" cy="432000"/>
          </a:xfrm>
          <a:prstGeom prst="ellipse">
            <a:avLst/>
          </a:prstGeom>
          <a:solidFill>
            <a:srgbClr val="F3B300"/>
          </a:solidFill>
          <a:ln>
            <a:solidFill>
              <a:srgbClr val="F3B3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3" name="Tekstvak 12"/>
          <p:cNvSpPr txBox="1"/>
          <p:nvPr userDrawn="1"/>
        </p:nvSpPr>
        <p:spPr>
          <a:xfrm>
            <a:off x="8592820" y="5272862"/>
            <a:ext cx="5435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AA8DE351-0D4A-BD43-A9AD-030F2C01C75A}" type="slidenum">
              <a:rPr lang="nl-NL" sz="1600" b="1" smtClean="0">
                <a:solidFill>
                  <a:srgbClr val="007188"/>
                </a:solidFill>
                <a:latin typeface="Phosphate Inline" charset="0"/>
                <a:ea typeface="Phosphate Inline" charset="0"/>
                <a:cs typeface="Phosphate Inline" charset="0"/>
              </a:rPr>
              <a:pPr algn="ctr"/>
              <a:t>‹nr.›</a:t>
            </a:fld>
            <a:endParaRPr lang="nl-NL" sz="2000" b="1" dirty="0">
              <a:solidFill>
                <a:srgbClr val="007188"/>
              </a:solidFill>
              <a:latin typeface="Phosphate Inline" charset="0"/>
              <a:ea typeface="Phosphate Inline" charset="0"/>
              <a:cs typeface="Phosphate Inline" charset="0"/>
            </a:endParaRPr>
          </a:p>
        </p:txBody>
      </p:sp>
      <p:sp>
        <p:nvSpPr>
          <p:cNvPr id="15" name="Rechthoek 14"/>
          <p:cNvSpPr/>
          <p:nvPr userDrawn="1"/>
        </p:nvSpPr>
        <p:spPr>
          <a:xfrm>
            <a:off x="0" y="5354320"/>
            <a:ext cx="1485900" cy="3545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2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NOVA HAARLEM</a:t>
            </a:r>
          </a:p>
        </p:txBody>
      </p:sp>
    </p:spTree>
    <p:extLst>
      <p:ext uri="{BB962C8B-B14F-4D97-AF65-F5344CB8AC3E}">
        <p14:creationId xmlns:p14="http://schemas.microsoft.com/office/powerpoint/2010/main" val="862222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angepaste i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Afbeelding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887"/>
            <a:ext cx="9144000" cy="5691226"/>
          </a:xfrm>
          <a:prstGeom prst="rect">
            <a:avLst/>
          </a:prstGeom>
        </p:spPr>
      </p:pic>
      <p:sp>
        <p:nvSpPr>
          <p:cNvPr id="18" name="Rechthoek 17"/>
          <p:cNvSpPr/>
          <p:nvPr userDrawn="1"/>
        </p:nvSpPr>
        <p:spPr>
          <a:xfrm>
            <a:off x="0" y="0"/>
            <a:ext cx="2631440" cy="5716800"/>
          </a:xfrm>
          <a:prstGeom prst="rect">
            <a:avLst/>
          </a:prstGeom>
          <a:solidFill>
            <a:srgbClr val="F3B300">
              <a:alpha val="90000"/>
            </a:srgbClr>
          </a:solidFill>
          <a:ln>
            <a:solidFill>
              <a:srgbClr val="F3B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9" name="Rechthoek 18"/>
          <p:cNvSpPr/>
          <p:nvPr userDrawn="1"/>
        </p:nvSpPr>
        <p:spPr>
          <a:xfrm>
            <a:off x="2631440" y="0"/>
            <a:ext cx="6512560" cy="5716800"/>
          </a:xfrm>
          <a:prstGeom prst="rect">
            <a:avLst/>
          </a:prstGeom>
          <a:solidFill>
            <a:srgbClr val="007089">
              <a:alpha val="90000"/>
            </a:srgbClr>
          </a:solidFill>
          <a:ln>
            <a:solidFill>
              <a:srgbClr val="00718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/>
          <p:cNvSpPr txBox="1"/>
          <p:nvPr userDrawn="1"/>
        </p:nvSpPr>
        <p:spPr>
          <a:xfrm>
            <a:off x="0" y="426720"/>
            <a:ext cx="26314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3600" b="1" dirty="0">
                <a:solidFill>
                  <a:srgbClr val="007188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charset="0"/>
                <a:ea typeface="Arial Narrow" charset="0"/>
                <a:cs typeface="Arial Narrow" charset="0"/>
              </a:rPr>
              <a:t>ICT/</a:t>
            </a:r>
            <a:r>
              <a:rPr lang="nl-NL" sz="5400" b="1" dirty="0">
                <a:solidFill>
                  <a:srgbClr val="007188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charset="0"/>
                <a:ea typeface="Arial Narrow" charset="0"/>
                <a:cs typeface="Arial Narrow" charset="0"/>
              </a:rPr>
              <a:t>AMO</a:t>
            </a:r>
            <a:endParaRPr lang="nl-NL" sz="2000" b="1" dirty="0">
              <a:solidFill>
                <a:srgbClr val="007188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 Narrow" charset="0"/>
              <a:ea typeface="Arial Narrow" charset="0"/>
              <a:cs typeface="Arial Narrow" charset="0"/>
            </a:endParaRPr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42570" y="2733040"/>
            <a:ext cx="2957870" cy="2652223"/>
          </a:xfrm>
          <a:prstGeom prst="rect">
            <a:avLst/>
          </a:prstGeom>
        </p:spPr>
      </p:pic>
      <p:sp>
        <p:nvSpPr>
          <p:cNvPr id="13" name="Tekstvak 12"/>
          <p:cNvSpPr txBox="1"/>
          <p:nvPr userDrawn="1"/>
        </p:nvSpPr>
        <p:spPr>
          <a:xfrm>
            <a:off x="0" y="5193082"/>
            <a:ext cx="2631440" cy="425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1280"/>
              </a:lnSpc>
            </a:pPr>
            <a:r>
              <a:rPr lang="nl-NL" sz="2800" b="1" dirty="0">
                <a:solidFill>
                  <a:srgbClr val="007188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charset="0"/>
                <a:ea typeface="Arial Narrow" charset="0"/>
                <a:cs typeface="Arial Narrow" charset="0"/>
              </a:rPr>
              <a:t>NOVA</a:t>
            </a:r>
            <a:endParaRPr lang="nl-NL" sz="3300" b="1" dirty="0">
              <a:solidFill>
                <a:srgbClr val="007188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 Narrow" charset="0"/>
              <a:ea typeface="Arial Narrow" charset="0"/>
              <a:cs typeface="Arial Narrow" charset="0"/>
            </a:endParaRPr>
          </a:p>
          <a:p>
            <a:pPr algn="r">
              <a:lnSpc>
                <a:spcPts val="1280"/>
              </a:lnSpc>
            </a:pPr>
            <a:r>
              <a:rPr lang="nl-NL" sz="9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REGIONAAL</a:t>
            </a:r>
          </a:p>
        </p:txBody>
      </p:sp>
      <p:sp>
        <p:nvSpPr>
          <p:cNvPr id="14" name="Tekstvak 13"/>
          <p:cNvSpPr txBox="1"/>
          <p:nvPr userDrawn="1"/>
        </p:nvSpPr>
        <p:spPr>
          <a:xfrm>
            <a:off x="2631440" y="5191282"/>
            <a:ext cx="6512560" cy="425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80"/>
              </a:lnSpc>
            </a:pPr>
            <a:r>
              <a:rPr lang="nl-NL" sz="2800" b="1" dirty="0">
                <a:solidFill>
                  <a:srgbClr val="F3B3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charset="0"/>
                <a:ea typeface="Arial Narrow" charset="0"/>
                <a:cs typeface="Arial Narrow" charset="0"/>
              </a:rPr>
              <a:t>COLLEGE</a:t>
            </a:r>
            <a:endParaRPr lang="nl-NL" sz="3300" b="1" dirty="0">
              <a:solidFill>
                <a:srgbClr val="F3B3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 Narrow" charset="0"/>
              <a:ea typeface="Arial Narrow" charset="0"/>
              <a:cs typeface="Arial Narrow" charset="0"/>
            </a:endParaRPr>
          </a:p>
          <a:p>
            <a:pPr>
              <a:lnSpc>
                <a:spcPts val="1280"/>
              </a:lnSpc>
            </a:pPr>
            <a:r>
              <a:rPr lang="nl-NL" sz="9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OPLEIDINGEN CENTRUM</a:t>
            </a:r>
            <a:endParaRPr lang="nl-NL" sz="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Tekstvak 14"/>
          <p:cNvSpPr txBox="1"/>
          <p:nvPr userDrawn="1"/>
        </p:nvSpPr>
        <p:spPr>
          <a:xfrm>
            <a:off x="2631440" y="424920"/>
            <a:ext cx="6512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5400" b="1" dirty="0">
                <a:solidFill>
                  <a:srgbClr val="F3B3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Narrow" charset="0"/>
                <a:ea typeface="Arial Narrow" charset="0"/>
                <a:cs typeface="Arial Narrow" charset="0"/>
              </a:rPr>
              <a:t>KLASSENDIAGRAM</a:t>
            </a: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B1B96510-663E-7049-837F-DCAAEE98CB27}"/>
              </a:ext>
            </a:extLst>
          </p:cNvPr>
          <p:cNvSpPr txBox="1"/>
          <p:nvPr userDrawn="1"/>
        </p:nvSpPr>
        <p:spPr>
          <a:xfrm>
            <a:off x="0" y="1303086"/>
            <a:ext cx="263144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l-NL" sz="2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OPLEIDING</a:t>
            </a:r>
          </a:p>
          <a:p>
            <a:pPr marL="0" marR="0" indent="0" algn="r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DOMEIN</a:t>
            </a:r>
          </a:p>
          <a:p>
            <a:pPr algn="r"/>
            <a:r>
              <a:rPr lang="nl-NL" sz="1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NIVEAU</a:t>
            </a:r>
          </a:p>
          <a:p>
            <a:pPr algn="r"/>
            <a:r>
              <a:rPr lang="nl-NL" sz="1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LOCATIE</a:t>
            </a:r>
          </a:p>
          <a:p>
            <a:pPr algn="r"/>
            <a:endParaRPr lang="nl-NL" sz="1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charset="0"/>
              <a:ea typeface="Arial" charset="0"/>
              <a:cs typeface="Arial" charset="0"/>
            </a:endParaRPr>
          </a:p>
          <a:p>
            <a:pPr algn="r"/>
            <a:r>
              <a:rPr lang="nl-NL" sz="1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KERNTAAK</a:t>
            </a:r>
          </a:p>
          <a:p>
            <a:pPr algn="r"/>
            <a:r>
              <a:rPr lang="nl-NL" sz="1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WERKPROCES</a:t>
            </a:r>
          </a:p>
          <a:p>
            <a:pPr algn="r"/>
            <a:endParaRPr lang="nl-NL" sz="16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charset="0"/>
              <a:ea typeface="Arial" charset="0"/>
              <a:cs typeface="Arial" charset="0"/>
            </a:endParaRPr>
          </a:p>
          <a:p>
            <a:pPr algn="r"/>
            <a:r>
              <a:rPr lang="nl-NL" sz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AUTEUR</a:t>
            </a:r>
          </a:p>
          <a:p>
            <a:pPr algn="r"/>
            <a:r>
              <a:rPr lang="nl-NL" sz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DATUM</a:t>
            </a:r>
          </a:p>
          <a:p>
            <a:pPr algn="r"/>
            <a:r>
              <a:rPr lang="nl-NL" sz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VERSIE</a:t>
            </a:r>
          </a:p>
        </p:txBody>
      </p:sp>
      <p:sp>
        <p:nvSpPr>
          <p:cNvPr id="21" name="Tekstvak 20">
            <a:extLst>
              <a:ext uri="{FF2B5EF4-FFF2-40B4-BE49-F238E27FC236}">
                <a16:creationId xmlns:a16="http://schemas.microsoft.com/office/drawing/2014/main" id="{B86C8153-A6A9-F141-991D-6B4AC4414C22}"/>
              </a:ext>
            </a:extLst>
          </p:cNvPr>
          <p:cNvSpPr txBox="1"/>
          <p:nvPr userDrawn="1"/>
        </p:nvSpPr>
        <p:spPr>
          <a:xfrm>
            <a:off x="2631440" y="1303086"/>
            <a:ext cx="651256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APPLICATIE- &amp; MEDIAONTWIKKELING (AMO)</a:t>
            </a:r>
          </a:p>
          <a:p>
            <a:pPr marL="0" marR="0" indent="0" algn="l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INFORMATIE &amp; COMMUNICATIE TECHNOLOGIE</a:t>
            </a:r>
          </a:p>
          <a:p>
            <a:r>
              <a:rPr lang="nl-NL" sz="1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MBO 4</a:t>
            </a:r>
          </a:p>
          <a:p>
            <a:r>
              <a:rPr lang="nl-NL" sz="1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HAARLEM</a:t>
            </a:r>
          </a:p>
          <a:p>
            <a:endParaRPr lang="nl-NL" sz="18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charset="0"/>
              <a:ea typeface="Arial" charset="0"/>
              <a:cs typeface="Arial" charset="0"/>
            </a:endParaRPr>
          </a:p>
          <a:p>
            <a:r>
              <a:rPr lang="nl-NL" sz="1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1:</a:t>
            </a:r>
            <a:r>
              <a:rPr lang="nl-NL" sz="1600" baseline="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 Ontwikkelen</a:t>
            </a:r>
            <a:endParaRPr lang="nl-NL" sz="16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charset="0"/>
              <a:ea typeface="Arial" charset="0"/>
              <a:cs typeface="Arial" charset="0"/>
            </a:endParaRPr>
          </a:p>
          <a:p>
            <a:r>
              <a:rPr lang="nl-NL" sz="1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B1-K1-W3: Ontwerpen</a:t>
            </a:r>
          </a:p>
          <a:p>
            <a:endParaRPr lang="nl-NL" sz="16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charset="0"/>
              <a:ea typeface="Arial" charset="0"/>
              <a:cs typeface="Arial" charset="0"/>
            </a:endParaRPr>
          </a:p>
          <a:p>
            <a:r>
              <a:rPr lang="nl-NL" sz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N.G. VAN HAM</a:t>
            </a:r>
          </a:p>
          <a:p>
            <a:r>
              <a:rPr lang="nl-NL" sz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NOVEMBER 2016</a:t>
            </a:r>
          </a:p>
          <a:p>
            <a:r>
              <a:rPr lang="nl-NL" sz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2.0</a:t>
            </a:r>
          </a:p>
        </p:txBody>
      </p:sp>
    </p:spTree>
    <p:extLst>
      <p:ext uri="{BB962C8B-B14F-4D97-AF65-F5344CB8AC3E}">
        <p14:creationId xmlns:p14="http://schemas.microsoft.com/office/powerpoint/2010/main" val="1702414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4735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2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1435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VOORBEELDOEFENING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DE EERSTE RELATIE</a:t>
            </a:r>
          </a:p>
        </p:txBody>
      </p:sp>
      <p:grpSp>
        <p:nvGrpSpPr>
          <p:cNvPr id="9" name="Groeperen 8"/>
          <p:cNvGrpSpPr/>
          <p:nvPr/>
        </p:nvGrpSpPr>
        <p:grpSpPr>
          <a:xfrm>
            <a:off x="253153" y="872490"/>
            <a:ext cx="1292400" cy="1252980"/>
            <a:chOff x="491490" y="1074420"/>
            <a:chExt cx="1292400" cy="1252980"/>
          </a:xfrm>
        </p:grpSpPr>
        <p:sp>
          <p:nvSpPr>
            <p:cNvPr id="10" name="Rechthoek 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UITZENDBUREAU</a:t>
              </a:r>
            </a:p>
          </p:txBody>
        </p:sp>
        <p:sp>
          <p:nvSpPr>
            <p:cNvPr id="11" name="Rechthoek 1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postadres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12" name="Rechthoek 11"/>
            <p:cNvSpPr/>
            <p:nvPr/>
          </p:nvSpPr>
          <p:spPr>
            <a:xfrm>
              <a:off x="491490" y="2057400"/>
              <a:ext cx="129240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5584189" y="872490"/>
            <a:ext cx="1291590" cy="1252980"/>
            <a:chOff x="491490" y="1074420"/>
            <a:chExt cx="1291590" cy="1252980"/>
          </a:xfrm>
        </p:grpSpPr>
        <p:sp>
          <p:nvSpPr>
            <p:cNvPr id="18" name="Rechthoek 17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UITZENDKRACHT</a:t>
              </a:r>
            </a:p>
          </p:txBody>
        </p:sp>
        <p:sp>
          <p:nvSpPr>
            <p:cNvPr id="19" name="Rechthoek 18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woonadres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0" name="Rechthoek 19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33" name="Rechte verbindingslijn 32"/>
          <p:cNvCxnSpPr/>
          <p:nvPr/>
        </p:nvCxnSpPr>
        <p:spPr>
          <a:xfrm>
            <a:off x="1544743" y="1505213"/>
            <a:ext cx="403944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5208765" y="1503518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1544743" y="1228214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0" name="Ezelsoor 59"/>
          <p:cNvSpPr/>
          <p:nvPr/>
        </p:nvSpPr>
        <p:spPr>
          <a:xfrm>
            <a:off x="2750827" y="4134096"/>
            <a:ext cx="6109021" cy="841027"/>
          </a:xfrm>
          <a:prstGeom prst="foldedCorner">
            <a:avLst/>
          </a:prstGeom>
          <a:solidFill>
            <a:srgbClr val="FBF6E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1" name="Rechthoek 60"/>
          <p:cNvSpPr/>
          <p:nvPr/>
        </p:nvSpPr>
        <p:spPr>
          <a:xfrm>
            <a:off x="2881958" y="4282200"/>
            <a:ext cx="57035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01	Het uitzendbureau Bloemenwerk beschikt over een pool van gespecialiseerde medewerkers.</a:t>
            </a:r>
          </a:p>
        </p:txBody>
      </p:sp>
      <p:sp>
        <p:nvSpPr>
          <p:cNvPr id="63" name="Toelichting met afgeronde rechthoek 62"/>
          <p:cNvSpPr/>
          <p:nvPr/>
        </p:nvSpPr>
        <p:spPr>
          <a:xfrm>
            <a:off x="4727291" y="2658429"/>
            <a:ext cx="2012903" cy="942707"/>
          </a:xfrm>
          <a:prstGeom prst="wedgeRoundRectCallout">
            <a:avLst>
              <a:gd name="adj1" fmla="val -24578"/>
              <a:gd name="adj2" fmla="val -156004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 err="1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Één</a:t>
            </a:r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 uitzendbureau heeft geen, één of meer uitzendkrachten.</a:t>
            </a:r>
          </a:p>
        </p:txBody>
      </p:sp>
      <p:sp>
        <p:nvSpPr>
          <p:cNvPr id="81" name="Line 22"/>
          <p:cNvSpPr>
            <a:spLocks noChangeShapeType="1"/>
          </p:cNvSpPr>
          <p:nvPr/>
        </p:nvSpPr>
        <p:spPr bwMode="auto">
          <a:xfrm>
            <a:off x="1611822" y="1651266"/>
            <a:ext cx="3584808" cy="5408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82" name="Line 22"/>
          <p:cNvSpPr>
            <a:spLocks noChangeShapeType="1"/>
          </p:cNvSpPr>
          <p:nvPr/>
        </p:nvSpPr>
        <p:spPr bwMode="auto">
          <a:xfrm flipH="1" flipV="1">
            <a:off x="1921341" y="1365018"/>
            <a:ext cx="3565060" cy="9249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62" name="Toelichting met afgeronde rechthoek 61"/>
          <p:cNvSpPr/>
          <p:nvPr/>
        </p:nvSpPr>
        <p:spPr>
          <a:xfrm>
            <a:off x="2605210" y="2125470"/>
            <a:ext cx="1665359" cy="668465"/>
          </a:xfrm>
          <a:prstGeom prst="wedgeRoundRectCallout">
            <a:avLst>
              <a:gd name="adj1" fmla="val -1132"/>
              <a:gd name="adj2" fmla="val -143515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Het gaat om</a:t>
            </a:r>
            <a:br>
              <a:rPr lang="nl-NL" sz="160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</a:br>
            <a:r>
              <a:rPr lang="nl-NL" sz="160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een 1:N relatie.</a:t>
            </a:r>
            <a:endParaRPr lang="nl-NL" sz="1600" dirty="0">
              <a:solidFill>
                <a:srgbClr val="C00000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80" name="Toelichting met afgeronde rechthoek 79"/>
          <p:cNvSpPr/>
          <p:nvPr/>
        </p:nvSpPr>
        <p:spPr>
          <a:xfrm>
            <a:off x="612034" y="3043803"/>
            <a:ext cx="1865418" cy="869436"/>
          </a:xfrm>
          <a:prstGeom prst="wedgeRoundRectCallout">
            <a:avLst>
              <a:gd name="adj1" fmla="val 17316"/>
              <a:gd name="adj2" fmla="val -240896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 err="1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Één</a:t>
            </a:r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 </a:t>
            </a:r>
            <a:r>
              <a:rPr lang="nl-NL" sz="1600" dirty="0" err="1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uitzendkacht</a:t>
            </a:r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 hoort bij precies één uitzendbureau.</a:t>
            </a:r>
          </a:p>
        </p:txBody>
      </p:sp>
    </p:spTree>
    <p:extLst>
      <p:ext uri="{BB962C8B-B14F-4D97-AF65-F5344CB8AC3E}">
        <p14:creationId xmlns:p14="http://schemas.microsoft.com/office/powerpoint/2010/main" val="206621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7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5" grpId="0"/>
      <p:bldP spid="63" grpId="0" animBg="1"/>
      <p:bldP spid="81" grpId="0" animBg="1"/>
      <p:bldP spid="82" grpId="0" animBg="1"/>
      <p:bldP spid="62" grpId="0" animBg="1"/>
      <p:bldP spid="8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VOORBEELDOEFENING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VERVOLG</a:t>
            </a:r>
          </a:p>
        </p:txBody>
      </p:sp>
      <p:grpSp>
        <p:nvGrpSpPr>
          <p:cNvPr id="9" name="Groeperen 8"/>
          <p:cNvGrpSpPr/>
          <p:nvPr/>
        </p:nvGrpSpPr>
        <p:grpSpPr>
          <a:xfrm>
            <a:off x="253153" y="872490"/>
            <a:ext cx="1292400" cy="1252980"/>
            <a:chOff x="491490" y="1074420"/>
            <a:chExt cx="1292400" cy="1252980"/>
          </a:xfrm>
        </p:grpSpPr>
        <p:sp>
          <p:nvSpPr>
            <p:cNvPr id="10" name="Rechthoek 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UITZENDBUREAU</a:t>
              </a:r>
            </a:p>
          </p:txBody>
        </p:sp>
        <p:sp>
          <p:nvSpPr>
            <p:cNvPr id="11" name="Rechthoek 1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12" name="Rechthoek 11"/>
            <p:cNvSpPr/>
            <p:nvPr/>
          </p:nvSpPr>
          <p:spPr>
            <a:xfrm>
              <a:off x="491490" y="2057400"/>
              <a:ext cx="129240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5584189" y="872490"/>
            <a:ext cx="1291590" cy="1252980"/>
            <a:chOff x="491490" y="1074420"/>
            <a:chExt cx="1291590" cy="1252980"/>
          </a:xfrm>
        </p:grpSpPr>
        <p:sp>
          <p:nvSpPr>
            <p:cNvPr id="18" name="Rechthoek 17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UITZENDKRACHT</a:t>
              </a:r>
            </a:p>
          </p:txBody>
        </p:sp>
        <p:sp>
          <p:nvSpPr>
            <p:cNvPr id="19" name="Rechthoek 18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0" name="Rechthoek 19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1" name="Groeperen 20"/>
          <p:cNvGrpSpPr/>
          <p:nvPr/>
        </p:nvGrpSpPr>
        <p:grpSpPr>
          <a:xfrm>
            <a:off x="253153" y="3749571"/>
            <a:ext cx="1291590" cy="1252980"/>
            <a:chOff x="491490" y="1074420"/>
            <a:chExt cx="1291590" cy="1252980"/>
          </a:xfrm>
        </p:grpSpPr>
        <p:sp>
          <p:nvSpPr>
            <p:cNvPr id="22" name="Rechthoek 21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KWEKER</a:t>
              </a:r>
            </a:p>
          </p:txBody>
        </p:sp>
        <p:sp>
          <p:nvSpPr>
            <p:cNvPr id="23" name="Rechthoek 22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bedrijfsnaam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4" name="Rechthoek 23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33" name="Rechte verbindingslijn 32"/>
          <p:cNvCxnSpPr/>
          <p:nvPr/>
        </p:nvCxnSpPr>
        <p:spPr>
          <a:xfrm>
            <a:off x="1544743" y="1505213"/>
            <a:ext cx="403944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5208765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1544743" y="1228214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0" name="Ezelsoor 59"/>
          <p:cNvSpPr/>
          <p:nvPr/>
        </p:nvSpPr>
        <p:spPr>
          <a:xfrm>
            <a:off x="594084" y="2284151"/>
            <a:ext cx="4567850" cy="1074142"/>
          </a:xfrm>
          <a:prstGeom prst="foldedCorner">
            <a:avLst/>
          </a:prstGeom>
          <a:solidFill>
            <a:srgbClr val="FBF6E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1" name="Rechthoek 60"/>
          <p:cNvSpPr/>
          <p:nvPr/>
        </p:nvSpPr>
        <p:spPr>
          <a:xfrm>
            <a:off x="725214" y="2432255"/>
            <a:ext cx="412208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02	Een vaste groep van kwekers rond Aalsmeer hebben regelmatig één of meer medewerkers nodig.</a:t>
            </a:r>
          </a:p>
        </p:txBody>
      </p:sp>
      <p:grpSp>
        <p:nvGrpSpPr>
          <p:cNvPr id="62" name="Groeperen 61"/>
          <p:cNvGrpSpPr/>
          <p:nvPr/>
        </p:nvGrpSpPr>
        <p:grpSpPr>
          <a:xfrm>
            <a:off x="5584189" y="3759405"/>
            <a:ext cx="1291590" cy="1252980"/>
            <a:chOff x="491490" y="1074420"/>
            <a:chExt cx="1291590" cy="1252980"/>
          </a:xfrm>
        </p:grpSpPr>
        <p:sp>
          <p:nvSpPr>
            <p:cNvPr id="63" name="Rechthoek 62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CONTRACT</a:t>
              </a:r>
            </a:p>
          </p:txBody>
        </p:sp>
        <p:sp>
          <p:nvSpPr>
            <p:cNvPr id="80" name="Rechthoek 79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nummer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datum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81" name="Rechthoek 80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82" name="Rechte verbindingslijn 81"/>
          <p:cNvCxnSpPr/>
          <p:nvPr/>
        </p:nvCxnSpPr>
        <p:spPr>
          <a:xfrm>
            <a:off x="1544743" y="4867551"/>
            <a:ext cx="4039446" cy="98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Rechte verbindingslijn 82"/>
          <p:cNvCxnSpPr/>
          <p:nvPr/>
        </p:nvCxnSpPr>
        <p:spPr>
          <a:xfrm>
            <a:off x="6229984" y="2125470"/>
            <a:ext cx="0" cy="163393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kstvak 83"/>
          <p:cNvSpPr txBox="1"/>
          <p:nvPr/>
        </p:nvSpPr>
        <p:spPr>
          <a:xfrm>
            <a:off x="6228186" y="213470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85" name="Tekstvak 84"/>
          <p:cNvSpPr txBox="1"/>
          <p:nvPr/>
        </p:nvSpPr>
        <p:spPr>
          <a:xfrm>
            <a:off x="6228186" y="347192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86" name="Tekstvak 85"/>
          <p:cNvSpPr txBox="1"/>
          <p:nvPr/>
        </p:nvSpPr>
        <p:spPr>
          <a:xfrm>
            <a:off x="5208765" y="4589269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87" name="Tekstvak 86"/>
          <p:cNvSpPr txBox="1"/>
          <p:nvPr/>
        </p:nvSpPr>
        <p:spPr>
          <a:xfrm>
            <a:off x="1544743" y="458336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88" name="Toelichting met afgeronde rechthoek 87"/>
          <p:cNvSpPr/>
          <p:nvPr/>
        </p:nvSpPr>
        <p:spPr>
          <a:xfrm>
            <a:off x="6734563" y="2448190"/>
            <a:ext cx="2184694" cy="942707"/>
          </a:xfrm>
          <a:prstGeom prst="wedgeRoundRectCallout">
            <a:avLst>
              <a:gd name="adj1" fmla="val -61766"/>
              <a:gd name="adj2" fmla="val 63023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 err="1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Één</a:t>
            </a:r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 uitzendkracht</a:t>
            </a:r>
          </a:p>
          <a:p>
            <a:pPr algn="ctr"/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heeft geen, één of meer (nul of meer) contracten.</a:t>
            </a:r>
          </a:p>
        </p:txBody>
      </p:sp>
      <p:sp>
        <p:nvSpPr>
          <p:cNvPr id="89" name="Toelichting met afgeronde rechthoek 88"/>
          <p:cNvSpPr/>
          <p:nvPr/>
        </p:nvSpPr>
        <p:spPr>
          <a:xfrm>
            <a:off x="1920167" y="3542020"/>
            <a:ext cx="1504782" cy="916183"/>
          </a:xfrm>
          <a:prstGeom prst="wedgeRoundRectCallout">
            <a:avLst>
              <a:gd name="adj1" fmla="val -50677"/>
              <a:gd name="adj2" fmla="val 67131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 err="1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Één</a:t>
            </a:r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 contract hoort bij precies één kweker.</a:t>
            </a:r>
          </a:p>
        </p:txBody>
      </p:sp>
      <p:sp>
        <p:nvSpPr>
          <p:cNvPr id="90" name="Toelichting met afgeronde rechthoek 89"/>
          <p:cNvSpPr/>
          <p:nvPr/>
        </p:nvSpPr>
        <p:spPr>
          <a:xfrm>
            <a:off x="7183948" y="1136975"/>
            <a:ext cx="1668001" cy="942707"/>
          </a:xfrm>
          <a:prstGeom prst="wedgeRoundRectCallout">
            <a:avLst>
              <a:gd name="adj1" fmla="val -93362"/>
              <a:gd name="adj2" fmla="val 81797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 err="1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Één</a:t>
            </a:r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 contract hoort bij precies één uitzendkracht.</a:t>
            </a:r>
          </a:p>
        </p:txBody>
      </p:sp>
      <p:sp>
        <p:nvSpPr>
          <p:cNvPr id="91" name="Toelichting met afgeronde rechthoek 90"/>
          <p:cNvSpPr/>
          <p:nvPr/>
        </p:nvSpPr>
        <p:spPr>
          <a:xfrm>
            <a:off x="3595588" y="3542019"/>
            <a:ext cx="1566345" cy="916183"/>
          </a:xfrm>
          <a:prstGeom prst="wedgeRoundRectCallout">
            <a:avLst>
              <a:gd name="adj1" fmla="val 53573"/>
              <a:gd name="adj2" fmla="val 72497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 err="1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Één</a:t>
            </a:r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 kweker</a:t>
            </a:r>
            <a:b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</a:br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heeft nul of meer contracten.</a:t>
            </a:r>
          </a:p>
        </p:txBody>
      </p:sp>
      <p:sp>
        <p:nvSpPr>
          <p:cNvPr id="93" name="Line 22"/>
          <p:cNvSpPr>
            <a:spLocks noChangeShapeType="1"/>
          </p:cNvSpPr>
          <p:nvPr/>
        </p:nvSpPr>
        <p:spPr bwMode="auto">
          <a:xfrm flipH="1">
            <a:off x="1923138" y="4723825"/>
            <a:ext cx="997041" cy="0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94" name="Line 22"/>
          <p:cNvSpPr>
            <a:spLocks noChangeShapeType="1"/>
          </p:cNvSpPr>
          <p:nvPr/>
        </p:nvSpPr>
        <p:spPr bwMode="auto">
          <a:xfrm>
            <a:off x="4184557" y="4723825"/>
            <a:ext cx="997041" cy="0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95" name="Line 22"/>
          <p:cNvSpPr>
            <a:spLocks noChangeShapeType="1"/>
          </p:cNvSpPr>
          <p:nvPr/>
        </p:nvSpPr>
        <p:spPr bwMode="auto">
          <a:xfrm flipV="1">
            <a:off x="6410631" y="2398883"/>
            <a:ext cx="1" cy="483431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96" name="Line 22"/>
          <p:cNvSpPr>
            <a:spLocks noChangeShapeType="1"/>
          </p:cNvSpPr>
          <p:nvPr/>
        </p:nvSpPr>
        <p:spPr bwMode="auto">
          <a:xfrm>
            <a:off x="6410630" y="3020969"/>
            <a:ext cx="1" cy="483431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9516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2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75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250"/>
                            </p:stCondLst>
                            <p:childTnLst>
                              <p:par>
                                <p:cTn id="40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75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25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7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250"/>
                            </p:stCondLst>
                            <p:childTnLst>
                              <p:par>
                                <p:cTn id="59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75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2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750"/>
                            </p:stCondLst>
                            <p:childTnLst>
                              <p:par>
                                <p:cTn id="74" presetID="17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2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84" grpId="0"/>
      <p:bldP spid="85" grpId="0"/>
      <p:bldP spid="86" grpId="0"/>
      <p:bldP spid="87" grpId="0"/>
      <p:bldP spid="88" grpId="0" animBg="1"/>
      <p:bldP spid="89" grpId="0" animBg="1"/>
      <p:bldP spid="90" grpId="0" animBg="1"/>
      <p:bldP spid="91" grpId="0" animBg="1"/>
      <p:bldP spid="93" grpId="0" animBg="1"/>
      <p:bldP spid="94" grpId="0" animBg="1"/>
      <p:bldP spid="95" grpId="0" animBg="1"/>
      <p:bldP spid="9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VOORBEELDOEFENING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VERVOLG</a:t>
            </a:r>
          </a:p>
        </p:txBody>
      </p:sp>
      <p:grpSp>
        <p:nvGrpSpPr>
          <p:cNvPr id="5" name="Groeperen 4"/>
          <p:cNvGrpSpPr/>
          <p:nvPr/>
        </p:nvGrpSpPr>
        <p:grpSpPr>
          <a:xfrm>
            <a:off x="7565284" y="2693547"/>
            <a:ext cx="1291590" cy="1252980"/>
            <a:chOff x="491490" y="1074420"/>
            <a:chExt cx="1291590" cy="1252980"/>
          </a:xfrm>
        </p:grpSpPr>
        <p:sp>
          <p:nvSpPr>
            <p:cNvPr id="4" name="Rechthoek 3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BESCHIKBAARHEID</a:t>
              </a:r>
            </a:p>
          </p:txBody>
        </p:sp>
        <p:sp>
          <p:nvSpPr>
            <p:cNvPr id="6" name="Rechthoek 5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weekdag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tijd</a:t>
              </a:r>
            </a:p>
          </p:txBody>
        </p:sp>
        <p:sp>
          <p:nvSpPr>
            <p:cNvPr id="7" name="Rechthoek 6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9" name="Groeperen 8"/>
          <p:cNvGrpSpPr/>
          <p:nvPr/>
        </p:nvGrpSpPr>
        <p:grpSpPr>
          <a:xfrm>
            <a:off x="253153" y="872490"/>
            <a:ext cx="1292400" cy="1252980"/>
            <a:chOff x="491490" y="1074420"/>
            <a:chExt cx="1292400" cy="1252980"/>
          </a:xfrm>
        </p:grpSpPr>
        <p:sp>
          <p:nvSpPr>
            <p:cNvPr id="10" name="Rechthoek 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UITZENDBUREAU</a:t>
              </a:r>
            </a:p>
          </p:txBody>
        </p:sp>
        <p:sp>
          <p:nvSpPr>
            <p:cNvPr id="11" name="Rechthoek 1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12" name="Rechthoek 11"/>
            <p:cNvSpPr/>
            <p:nvPr/>
          </p:nvSpPr>
          <p:spPr>
            <a:xfrm>
              <a:off x="491490" y="2057400"/>
              <a:ext cx="129240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3" name="Groeperen 12"/>
          <p:cNvGrpSpPr/>
          <p:nvPr/>
        </p:nvGrpSpPr>
        <p:grpSpPr>
          <a:xfrm>
            <a:off x="7565284" y="872490"/>
            <a:ext cx="1291590" cy="1252980"/>
            <a:chOff x="491490" y="1074420"/>
            <a:chExt cx="1291590" cy="1252980"/>
          </a:xfrm>
        </p:grpSpPr>
        <p:sp>
          <p:nvSpPr>
            <p:cNvPr id="14" name="Rechthoek 13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EXPERTISE</a:t>
              </a:r>
            </a:p>
          </p:txBody>
        </p:sp>
        <p:sp>
          <p:nvSpPr>
            <p:cNvPr id="15" name="Rechthoek 14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omschrijving</a:t>
              </a:r>
            </a:p>
          </p:txBody>
        </p:sp>
        <p:sp>
          <p:nvSpPr>
            <p:cNvPr id="16" name="Rechthoek 15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5584189" y="872490"/>
            <a:ext cx="1291590" cy="1252980"/>
            <a:chOff x="491490" y="1074420"/>
            <a:chExt cx="1291590" cy="1252980"/>
          </a:xfrm>
        </p:grpSpPr>
        <p:sp>
          <p:nvSpPr>
            <p:cNvPr id="18" name="Rechthoek 17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UITZENDKRACHT</a:t>
              </a:r>
            </a:p>
          </p:txBody>
        </p:sp>
        <p:sp>
          <p:nvSpPr>
            <p:cNvPr id="19" name="Rechthoek 18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0" name="Rechthoek 19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1" name="Groeperen 20"/>
          <p:cNvGrpSpPr/>
          <p:nvPr/>
        </p:nvGrpSpPr>
        <p:grpSpPr>
          <a:xfrm>
            <a:off x="253153" y="3749571"/>
            <a:ext cx="1291590" cy="1252980"/>
            <a:chOff x="491490" y="1074420"/>
            <a:chExt cx="1291590" cy="1252980"/>
          </a:xfrm>
        </p:grpSpPr>
        <p:sp>
          <p:nvSpPr>
            <p:cNvPr id="22" name="Rechthoek 21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KWEKER</a:t>
              </a:r>
            </a:p>
          </p:txBody>
        </p:sp>
        <p:sp>
          <p:nvSpPr>
            <p:cNvPr id="23" name="Rechthoek 22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bedrijfsnaam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4" name="Rechthoek 23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5584189" y="3759405"/>
            <a:ext cx="1291590" cy="1252980"/>
            <a:chOff x="491490" y="1074420"/>
            <a:chExt cx="1291590" cy="1252980"/>
          </a:xfrm>
        </p:grpSpPr>
        <p:sp>
          <p:nvSpPr>
            <p:cNvPr id="30" name="Rechthoek 2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CONTRACT</a:t>
              </a:r>
            </a:p>
          </p:txBody>
        </p:sp>
        <p:sp>
          <p:nvSpPr>
            <p:cNvPr id="31" name="Rechthoek 3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nummer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datum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32" name="Rechthoek 31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33" name="Rechte verbindingslijn 32"/>
          <p:cNvCxnSpPr/>
          <p:nvPr/>
        </p:nvCxnSpPr>
        <p:spPr>
          <a:xfrm>
            <a:off x="1544743" y="1505213"/>
            <a:ext cx="403944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35"/>
          <p:cNvCxnSpPr/>
          <p:nvPr/>
        </p:nvCxnSpPr>
        <p:spPr>
          <a:xfrm>
            <a:off x="6875779" y="1505213"/>
            <a:ext cx="6895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chte verbindingslijn 38"/>
          <p:cNvCxnSpPr>
            <a:stCxn id="20" idx="3"/>
            <a:endCxn id="6" idx="1"/>
          </p:cNvCxnSpPr>
          <p:nvPr/>
        </p:nvCxnSpPr>
        <p:spPr>
          <a:xfrm>
            <a:off x="6875779" y="1990470"/>
            <a:ext cx="689505" cy="13202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41"/>
          <p:cNvCxnSpPr>
            <a:stCxn id="24" idx="3"/>
            <a:endCxn id="32" idx="1"/>
          </p:cNvCxnSpPr>
          <p:nvPr/>
        </p:nvCxnSpPr>
        <p:spPr>
          <a:xfrm>
            <a:off x="1544743" y="4867551"/>
            <a:ext cx="4039446" cy="98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44"/>
          <p:cNvCxnSpPr>
            <a:stCxn id="20" idx="2"/>
            <a:endCxn id="30" idx="0"/>
          </p:cNvCxnSpPr>
          <p:nvPr/>
        </p:nvCxnSpPr>
        <p:spPr>
          <a:xfrm>
            <a:off x="6229984" y="2125470"/>
            <a:ext cx="0" cy="163393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5208765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1544743" y="1228214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6" name="Tekstvak 65"/>
          <p:cNvSpPr txBox="1"/>
          <p:nvPr/>
        </p:nvSpPr>
        <p:spPr>
          <a:xfrm>
            <a:off x="6228186" y="213470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7" name="Tekstvak 66"/>
          <p:cNvSpPr txBox="1"/>
          <p:nvPr/>
        </p:nvSpPr>
        <p:spPr>
          <a:xfrm>
            <a:off x="6228186" y="347192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8" name="Tekstvak 67"/>
          <p:cNvSpPr txBox="1"/>
          <p:nvPr/>
        </p:nvSpPr>
        <p:spPr>
          <a:xfrm>
            <a:off x="7219356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69" name="Tekstvak 68"/>
          <p:cNvSpPr txBox="1"/>
          <p:nvPr/>
        </p:nvSpPr>
        <p:spPr>
          <a:xfrm>
            <a:off x="6846283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7213741" y="3238377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71" name="Tekstvak 70"/>
          <p:cNvSpPr txBox="1"/>
          <p:nvPr/>
        </p:nvSpPr>
        <p:spPr>
          <a:xfrm>
            <a:off x="6649858" y="2169962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72" name="Tekstvak 71"/>
          <p:cNvSpPr txBox="1"/>
          <p:nvPr/>
        </p:nvSpPr>
        <p:spPr>
          <a:xfrm>
            <a:off x="5208765" y="4589269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544743" y="458336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0" name="Ezelsoor 59"/>
          <p:cNvSpPr/>
          <p:nvPr/>
        </p:nvSpPr>
        <p:spPr>
          <a:xfrm>
            <a:off x="594084" y="2284151"/>
            <a:ext cx="4567850" cy="1074142"/>
          </a:xfrm>
          <a:prstGeom prst="foldedCorner">
            <a:avLst/>
          </a:prstGeom>
          <a:solidFill>
            <a:srgbClr val="FBF6E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1" name="Rechthoek 60"/>
          <p:cNvSpPr/>
          <p:nvPr/>
        </p:nvSpPr>
        <p:spPr>
          <a:xfrm>
            <a:off x="725214" y="2432255"/>
            <a:ext cx="412208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03	Zij kunnen op de website van Bloemenwerk informatie vinden over de beschikbaarheid en specialisatie van de uitzendkrachten.</a:t>
            </a:r>
          </a:p>
        </p:txBody>
      </p:sp>
    </p:spTree>
    <p:extLst>
      <p:ext uri="{BB962C8B-B14F-4D97-AF65-F5344CB8AC3E}">
        <p14:creationId xmlns:p14="http://schemas.microsoft.com/office/powerpoint/2010/main" val="53854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4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9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4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9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4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9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  <p:bldP spid="70" grpId="0"/>
      <p:bldP spid="71" grpId="0"/>
      <p:bldP spid="6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VOORBEELDOEFENING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VERVOLG</a:t>
            </a:r>
          </a:p>
        </p:txBody>
      </p:sp>
      <p:grpSp>
        <p:nvGrpSpPr>
          <p:cNvPr id="5" name="Groeperen 4"/>
          <p:cNvGrpSpPr/>
          <p:nvPr/>
        </p:nvGrpSpPr>
        <p:grpSpPr>
          <a:xfrm>
            <a:off x="7565284" y="2693547"/>
            <a:ext cx="1291590" cy="1252980"/>
            <a:chOff x="491490" y="1074420"/>
            <a:chExt cx="1291590" cy="1252980"/>
          </a:xfrm>
        </p:grpSpPr>
        <p:sp>
          <p:nvSpPr>
            <p:cNvPr id="4" name="Rechthoek 3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BESCHIKBAARHEID</a:t>
              </a:r>
            </a:p>
          </p:txBody>
        </p:sp>
        <p:sp>
          <p:nvSpPr>
            <p:cNvPr id="6" name="Rechthoek 5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weekdag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tijd</a:t>
              </a:r>
            </a:p>
          </p:txBody>
        </p:sp>
        <p:sp>
          <p:nvSpPr>
            <p:cNvPr id="7" name="Rechthoek 6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9" name="Groeperen 8"/>
          <p:cNvGrpSpPr/>
          <p:nvPr/>
        </p:nvGrpSpPr>
        <p:grpSpPr>
          <a:xfrm>
            <a:off x="253153" y="872490"/>
            <a:ext cx="1292400" cy="1252980"/>
            <a:chOff x="491490" y="1074420"/>
            <a:chExt cx="1292400" cy="1252980"/>
          </a:xfrm>
        </p:grpSpPr>
        <p:sp>
          <p:nvSpPr>
            <p:cNvPr id="10" name="Rechthoek 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UITZENDBUREAU</a:t>
              </a:r>
            </a:p>
          </p:txBody>
        </p:sp>
        <p:sp>
          <p:nvSpPr>
            <p:cNvPr id="11" name="Rechthoek 1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12" name="Rechthoek 11"/>
            <p:cNvSpPr/>
            <p:nvPr/>
          </p:nvSpPr>
          <p:spPr>
            <a:xfrm>
              <a:off x="491490" y="2057400"/>
              <a:ext cx="129240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3" name="Groeperen 12"/>
          <p:cNvGrpSpPr/>
          <p:nvPr/>
        </p:nvGrpSpPr>
        <p:grpSpPr>
          <a:xfrm>
            <a:off x="7565284" y="872490"/>
            <a:ext cx="1291590" cy="1252980"/>
            <a:chOff x="491490" y="1074420"/>
            <a:chExt cx="1291590" cy="1252980"/>
          </a:xfrm>
        </p:grpSpPr>
        <p:sp>
          <p:nvSpPr>
            <p:cNvPr id="14" name="Rechthoek 13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EXPERTISE</a:t>
              </a:r>
            </a:p>
          </p:txBody>
        </p:sp>
        <p:sp>
          <p:nvSpPr>
            <p:cNvPr id="15" name="Rechthoek 14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omschrijving</a:t>
              </a:r>
            </a:p>
          </p:txBody>
        </p:sp>
        <p:sp>
          <p:nvSpPr>
            <p:cNvPr id="16" name="Rechthoek 15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5584189" y="872490"/>
            <a:ext cx="1291590" cy="1252980"/>
            <a:chOff x="491490" y="1074420"/>
            <a:chExt cx="1291590" cy="1252980"/>
          </a:xfrm>
        </p:grpSpPr>
        <p:sp>
          <p:nvSpPr>
            <p:cNvPr id="18" name="Rechthoek 17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UITZENDKRACHT</a:t>
              </a:r>
            </a:p>
          </p:txBody>
        </p:sp>
        <p:sp>
          <p:nvSpPr>
            <p:cNvPr id="19" name="Rechthoek 18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0" name="Rechthoek 19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1" name="Groeperen 20"/>
          <p:cNvGrpSpPr/>
          <p:nvPr/>
        </p:nvGrpSpPr>
        <p:grpSpPr>
          <a:xfrm>
            <a:off x="253153" y="3749571"/>
            <a:ext cx="1291590" cy="1252980"/>
            <a:chOff x="491490" y="1074420"/>
            <a:chExt cx="1291590" cy="1252980"/>
          </a:xfrm>
        </p:grpSpPr>
        <p:sp>
          <p:nvSpPr>
            <p:cNvPr id="22" name="Rechthoek 21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KWEKER</a:t>
              </a:r>
            </a:p>
          </p:txBody>
        </p:sp>
        <p:sp>
          <p:nvSpPr>
            <p:cNvPr id="23" name="Rechthoek 22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bedrijfsnaam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4" name="Rechthoek 23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5584189" y="3759405"/>
            <a:ext cx="1291590" cy="1252980"/>
            <a:chOff x="491490" y="1074420"/>
            <a:chExt cx="1291590" cy="1252980"/>
          </a:xfrm>
        </p:grpSpPr>
        <p:sp>
          <p:nvSpPr>
            <p:cNvPr id="30" name="Rechthoek 2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CONTRACT</a:t>
              </a:r>
            </a:p>
          </p:txBody>
        </p:sp>
        <p:sp>
          <p:nvSpPr>
            <p:cNvPr id="31" name="Rechthoek 3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nummer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datum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32" name="Rechthoek 31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33" name="Rechte verbindingslijn 32"/>
          <p:cNvCxnSpPr/>
          <p:nvPr/>
        </p:nvCxnSpPr>
        <p:spPr>
          <a:xfrm>
            <a:off x="1544743" y="1505213"/>
            <a:ext cx="403944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35"/>
          <p:cNvCxnSpPr/>
          <p:nvPr/>
        </p:nvCxnSpPr>
        <p:spPr>
          <a:xfrm>
            <a:off x="6875779" y="1505213"/>
            <a:ext cx="6895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chte verbindingslijn 38"/>
          <p:cNvCxnSpPr>
            <a:stCxn id="20" idx="3"/>
            <a:endCxn id="6" idx="1"/>
          </p:cNvCxnSpPr>
          <p:nvPr/>
        </p:nvCxnSpPr>
        <p:spPr>
          <a:xfrm>
            <a:off x="6875779" y="1990470"/>
            <a:ext cx="689505" cy="13202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41"/>
          <p:cNvCxnSpPr>
            <a:stCxn id="24" idx="3"/>
            <a:endCxn id="32" idx="1"/>
          </p:cNvCxnSpPr>
          <p:nvPr/>
        </p:nvCxnSpPr>
        <p:spPr>
          <a:xfrm>
            <a:off x="1544743" y="4867551"/>
            <a:ext cx="4039446" cy="98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44"/>
          <p:cNvCxnSpPr>
            <a:stCxn id="20" idx="2"/>
            <a:endCxn id="30" idx="0"/>
          </p:cNvCxnSpPr>
          <p:nvPr/>
        </p:nvCxnSpPr>
        <p:spPr>
          <a:xfrm>
            <a:off x="6229984" y="2125470"/>
            <a:ext cx="0" cy="163393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eperen 48"/>
          <p:cNvGrpSpPr/>
          <p:nvPr/>
        </p:nvGrpSpPr>
        <p:grpSpPr>
          <a:xfrm>
            <a:off x="3865244" y="2320656"/>
            <a:ext cx="1291590" cy="1252980"/>
            <a:chOff x="491490" y="1074420"/>
            <a:chExt cx="1291590" cy="1252980"/>
          </a:xfrm>
        </p:grpSpPr>
        <p:sp>
          <p:nvSpPr>
            <p:cNvPr id="50" name="Rechthoek 4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GEWERKTE UREN</a:t>
              </a:r>
            </a:p>
          </p:txBody>
        </p:sp>
        <p:sp>
          <p:nvSpPr>
            <p:cNvPr id="51" name="Rechthoek 5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datum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uren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52" name="Rechthoek 51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59" name="Rechte verbindingslijn 58"/>
          <p:cNvCxnSpPr>
            <a:stCxn id="51" idx="3"/>
            <a:endCxn id="30" idx="1"/>
          </p:cNvCxnSpPr>
          <p:nvPr/>
        </p:nvCxnSpPr>
        <p:spPr>
          <a:xfrm>
            <a:off x="5156834" y="2937876"/>
            <a:ext cx="427355" cy="94725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5208765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1544743" y="1228214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6" name="Tekstvak 65"/>
          <p:cNvSpPr txBox="1"/>
          <p:nvPr/>
        </p:nvSpPr>
        <p:spPr>
          <a:xfrm>
            <a:off x="6228186" y="213470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7" name="Tekstvak 66"/>
          <p:cNvSpPr txBox="1"/>
          <p:nvPr/>
        </p:nvSpPr>
        <p:spPr>
          <a:xfrm>
            <a:off x="6228186" y="347192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8" name="Tekstvak 67"/>
          <p:cNvSpPr txBox="1"/>
          <p:nvPr/>
        </p:nvSpPr>
        <p:spPr>
          <a:xfrm>
            <a:off x="7219356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69" name="Tekstvak 68"/>
          <p:cNvSpPr txBox="1"/>
          <p:nvPr/>
        </p:nvSpPr>
        <p:spPr>
          <a:xfrm>
            <a:off x="6846283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7213741" y="3238377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71" name="Tekstvak 70"/>
          <p:cNvSpPr txBox="1"/>
          <p:nvPr/>
        </p:nvSpPr>
        <p:spPr>
          <a:xfrm>
            <a:off x="6649858" y="2169962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1..1</a:t>
            </a:r>
            <a:endParaRPr lang="nl-NL" sz="12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2" name="Tekstvak 71"/>
          <p:cNvSpPr txBox="1"/>
          <p:nvPr/>
        </p:nvSpPr>
        <p:spPr>
          <a:xfrm>
            <a:off x="5208765" y="4589269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544743" y="458336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78" name="Tekstvak 77"/>
          <p:cNvSpPr txBox="1"/>
          <p:nvPr/>
        </p:nvSpPr>
        <p:spPr>
          <a:xfrm>
            <a:off x="5489279" y="3477165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5132364" y="2721272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0" name="Ezelsoor 59"/>
          <p:cNvSpPr/>
          <p:nvPr/>
        </p:nvSpPr>
        <p:spPr>
          <a:xfrm>
            <a:off x="535092" y="2411972"/>
            <a:ext cx="2843805" cy="823735"/>
          </a:xfrm>
          <a:prstGeom prst="foldedCorner">
            <a:avLst/>
          </a:prstGeom>
          <a:solidFill>
            <a:srgbClr val="FBF6E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1" name="Rechthoek 60"/>
          <p:cNvSpPr/>
          <p:nvPr/>
        </p:nvSpPr>
        <p:spPr>
          <a:xfrm>
            <a:off x="666223" y="2560076"/>
            <a:ext cx="21562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04	De uitzendkrachten werken op </a:t>
            </a:r>
            <a:r>
              <a:rPr lang="nl-NL" sz="1400" dirty="0" err="1">
                <a:latin typeface="ArialMT" charset="0"/>
              </a:rPr>
              <a:t>uurbasis</a:t>
            </a:r>
            <a:r>
              <a:rPr lang="nl-NL" sz="1400" dirty="0">
                <a:latin typeface="ArialMT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2984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3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/>
      <p:bldP spid="6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VOORBEELDOEFENING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VERVOLG</a:t>
            </a:r>
          </a:p>
        </p:txBody>
      </p:sp>
      <p:grpSp>
        <p:nvGrpSpPr>
          <p:cNvPr id="5" name="Groeperen 4"/>
          <p:cNvGrpSpPr/>
          <p:nvPr/>
        </p:nvGrpSpPr>
        <p:grpSpPr>
          <a:xfrm>
            <a:off x="7565284" y="2693547"/>
            <a:ext cx="1291590" cy="1252980"/>
            <a:chOff x="491490" y="1074420"/>
            <a:chExt cx="1291590" cy="1252980"/>
          </a:xfrm>
        </p:grpSpPr>
        <p:sp>
          <p:nvSpPr>
            <p:cNvPr id="4" name="Rechthoek 3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BESCHIKBAARHEID</a:t>
              </a:r>
            </a:p>
          </p:txBody>
        </p:sp>
        <p:sp>
          <p:nvSpPr>
            <p:cNvPr id="6" name="Rechthoek 5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weekdag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tijd</a:t>
              </a:r>
            </a:p>
          </p:txBody>
        </p:sp>
        <p:sp>
          <p:nvSpPr>
            <p:cNvPr id="7" name="Rechthoek 6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9" name="Groeperen 8"/>
          <p:cNvGrpSpPr/>
          <p:nvPr/>
        </p:nvGrpSpPr>
        <p:grpSpPr>
          <a:xfrm>
            <a:off x="253153" y="872490"/>
            <a:ext cx="1292400" cy="1252980"/>
            <a:chOff x="491490" y="1074420"/>
            <a:chExt cx="1292400" cy="1252980"/>
          </a:xfrm>
        </p:grpSpPr>
        <p:sp>
          <p:nvSpPr>
            <p:cNvPr id="10" name="Rechthoek 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UITZENDBUREAU</a:t>
              </a:r>
            </a:p>
          </p:txBody>
        </p:sp>
        <p:sp>
          <p:nvSpPr>
            <p:cNvPr id="11" name="Rechthoek 1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12" name="Rechthoek 11"/>
            <p:cNvSpPr/>
            <p:nvPr/>
          </p:nvSpPr>
          <p:spPr>
            <a:xfrm>
              <a:off x="491490" y="2057400"/>
              <a:ext cx="129240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3" name="Groeperen 12"/>
          <p:cNvGrpSpPr/>
          <p:nvPr/>
        </p:nvGrpSpPr>
        <p:grpSpPr>
          <a:xfrm>
            <a:off x="7565284" y="872490"/>
            <a:ext cx="1291590" cy="1252980"/>
            <a:chOff x="491490" y="1074420"/>
            <a:chExt cx="1291590" cy="1252980"/>
          </a:xfrm>
        </p:grpSpPr>
        <p:sp>
          <p:nvSpPr>
            <p:cNvPr id="14" name="Rechthoek 13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EXPERTISE</a:t>
              </a:r>
            </a:p>
          </p:txBody>
        </p:sp>
        <p:sp>
          <p:nvSpPr>
            <p:cNvPr id="15" name="Rechthoek 14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omschrijving</a:t>
              </a:r>
            </a:p>
          </p:txBody>
        </p:sp>
        <p:sp>
          <p:nvSpPr>
            <p:cNvPr id="16" name="Rechthoek 15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5584189" y="872490"/>
            <a:ext cx="1291590" cy="1252980"/>
            <a:chOff x="491490" y="1074420"/>
            <a:chExt cx="1291590" cy="1252980"/>
          </a:xfrm>
        </p:grpSpPr>
        <p:sp>
          <p:nvSpPr>
            <p:cNvPr id="18" name="Rechthoek 17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UITZENDKRACHT</a:t>
              </a:r>
            </a:p>
          </p:txBody>
        </p:sp>
        <p:sp>
          <p:nvSpPr>
            <p:cNvPr id="19" name="Rechthoek 18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0" name="Rechthoek 19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1" name="Groeperen 20"/>
          <p:cNvGrpSpPr/>
          <p:nvPr/>
        </p:nvGrpSpPr>
        <p:grpSpPr>
          <a:xfrm>
            <a:off x="253153" y="3749571"/>
            <a:ext cx="1291590" cy="1252980"/>
            <a:chOff x="491490" y="1074420"/>
            <a:chExt cx="1291590" cy="1252980"/>
          </a:xfrm>
        </p:grpSpPr>
        <p:sp>
          <p:nvSpPr>
            <p:cNvPr id="22" name="Rechthoek 21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KWEKER</a:t>
              </a:r>
            </a:p>
          </p:txBody>
        </p:sp>
        <p:sp>
          <p:nvSpPr>
            <p:cNvPr id="23" name="Rechthoek 22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bedrijfsnaam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4" name="Rechthoek 23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5" name="Groeperen 24"/>
          <p:cNvGrpSpPr/>
          <p:nvPr/>
        </p:nvGrpSpPr>
        <p:grpSpPr>
          <a:xfrm>
            <a:off x="2047980" y="2318115"/>
            <a:ext cx="1291590" cy="1252980"/>
            <a:chOff x="491490" y="1074420"/>
            <a:chExt cx="1291590" cy="1252980"/>
          </a:xfrm>
        </p:grpSpPr>
        <p:sp>
          <p:nvSpPr>
            <p:cNvPr id="26" name="Rechthoek 25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WERKOPZICHTER</a:t>
              </a:r>
            </a:p>
          </p:txBody>
        </p:sp>
        <p:sp>
          <p:nvSpPr>
            <p:cNvPr id="27" name="Rechthoek 26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8" name="Rechthoek 27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5584189" y="3759405"/>
            <a:ext cx="1291590" cy="1252980"/>
            <a:chOff x="491490" y="1074420"/>
            <a:chExt cx="1291590" cy="1252980"/>
          </a:xfrm>
        </p:grpSpPr>
        <p:sp>
          <p:nvSpPr>
            <p:cNvPr id="30" name="Rechthoek 2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CONTRACT</a:t>
              </a:r>
            </a:p>
          </p:txBody>
        </p:sp>
        <p:sp>
          <p:nvSpPr>
            <p:cNvPr id="31" name="Rechthoek 3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nummer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datum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32" name="Rechthoek 31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33" name="Rechte verbindingslijn 32"/>
          <p:cNvCxnSpPr/>
          <p:nvPr/>
        </p:nvCxnSpPr>
        <p:spPr>
          <a:xfrm>
            <a:off x="1544743" y="1505213"/>
            <a:ext cx="403944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35"/>
          <p:cNvCxnSpPr/>
          <p:nvPr/>
        </p:nvCxnSpPr>
        <p:spPr>
          <a:xfrm>
            <a:off x="6875779" y="1505213"/>
            <a:ext cx="6895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chte verbindingslijn 38"/>
          <p:cNvCxnSpPr>
            <a:stCxn id="20" idx="3"/>
            <a:endCxn id="6" idx="1"/>
          </p:cNvCxnSpPr>
          <p:nvPr/>
        </p:nvCxnSpPr>
        <p:spPr>
          <a:xfrm>
            <a:off x="6875779" y="1990470"/>
            <a:ext cx="689505" cy="13202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41"/>
          <p:cNvCxnSpPr>
            <a:stCxn id="24" idx="3"/>
            <a:endCxn id="32" idx="1"/>
          </p:cNvCxnSpPr>
          <p:nvPr/>
        </p:nvCxnSpPr>
        <p:spPr>
          <a:xfrm>
            <a:off x="1544743" y="4867551"/>
            <a:ext cx="4039446" cy="98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44"/>
          <p:cNvCxnSpPr>
            <a:stCxn id="20" idx="2"/>
            <a:endCxn id="30" idx="0"/>
          </p:cNvCxnSpPr>
          <p:nvPr/>
        </p:nvCxnSpPr>
        <p:spPr>
          <a:xfrm>
            <a:off x="6229984" y="2125470"/>
            <a:ext cx="0" cy="163393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eperen 48"/>
          <p:cNvGrpSpPr/>
          <p:nvPr/>
        </p:nvGrpSpPr>
        <p:grpSpPr>
          <a:xfrm>
            <a:off x="3865244" y="2320656"/>
            <a:ext cx="1291590" cy="1252980"/>
            <a:chOff x="491490" y="1074420"/>
            <a:chExt cx="1291590" cy="1252980"/>
          </a:xfrm>
        </p:grpSpPr>
        <p:sp>
          <p:nvSpPr>
            <p:cNvPr id="50" name="Rechthoek 4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GEWERKTE UREN</a:t>
              </a:r>
            </a:p>
          </p:txBody>
        </p:sp>
        <p:sp>
          <p:nvSpPr>
            <p:cNvPr id="51" name="Rechthoek 5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datum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uren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52" name="Rechthoek 51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53" name="Rechte verbindingslijn 52"/>
          <p:cNvCxnSpPr>
            <a:stCxn id="22" idx="3"/>
            <a:endCxn id="27" idx="1"/>
          </p:cNvCxnSpPr>
          <p:nvPr/>
        </p:nvCxnSpPr>
        <p:spPr>
          <a:xfrm flipV="1">
            <a:off x="1544743" y="2935335"/>
            <a:ext cx="503237" cy="93996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Rechte verbindingslijn 55"/>
          <p:cNvCxnSpPr>
            <a:stCxn id="51" idx="1"/>
            <a:endCxn id="27" idx="3"/>
          </p:cNvCxnSpPr>
          <p:nvPr/>
        </p:nvCxnSpPr>
        <p:spPr>
          <a:xfrm flipH="1" flipV="1">
            <a:off x="3339570" y="2935335"/>
            <a:ext cx="525674" cy="254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58"/>
          <p:cNvCxnSpPr>
            <a:stCxn id="51" idx="3"/>
            <a:endCxn id="30" idx="1"/>
          </p:cNvCxnSpPr>
          <p:nvPr/>
        </p:nvCxnSpPr>
        <p:spPr>
          <a:xfrm>
            <a:off x="5156834" y="2937876"/>
            <a:ext cx="427355" cy="94725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5208765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1544743" y="1228214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6" name="Tekstvak 65"/>
          <p:cNvSpPr txBox="1"/>
          <p:nvPr/>
        </p:nvSpPr>
        <p:spPr>
          <a:xfrm>
            <a:off x="6228186" y="213470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7" name="Tekstvak 66"/>
          <p:cNvSpPr txBox="1"/>
          <p:nvPr/>
        </p:nvSpPr>
        <p:spPr>
          <a:xfrm>
            <a:off x="6228186" y="347192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8" name="Tekstvak 67"/>
          <p:cNvSpPr txBox="1"/>
          <p:nvPr/>
        </p:nvSpPr>
        <p:spPr>
          <a:xfrm>
            <a:off x="7219356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69" name="Tekstvak 68"/>
          <p:cNvSpPr txBox="1"/>
          <p:nvPr/>
        </p:nvSpPr>
        <p:spPr>
          <a:xfrm>
            <a:off x="6846283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7213741" y="3238377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71" name="Tekstvak 70"/>
          <p:cNvSpPr txBox="1"/>
          <p:nvPr/>
        </p:nvSpPr>
        <p:spPr>
          <a:xfrm>
            <a:off x="6649858" y="2169962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1..1</a:t>
            </a:r>
            <a:endParaRPr lang="nl-NL" sz="12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2" name="Tekstvak 71"/>
          <p:cNvSpPr txBox="1"/>
          <p:nvPr/>
        </p:nvSpPr>
        <p:spPr>
          <a:xfrm>
            <a:off x="5208765" y="4589269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544743" y="458336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1672556" y="2740788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75" name="Tekstvak 74"/>
          <p:cNvSpPr txBox="1"/>
          <p:nvPr/>
        </p:nvSpPr>
        <p:spPr>
          <a:xfrm>
            <a:off x="1257272" y="3457578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76" name="Tekstvak 75"/>
          <p:cNvSpPr txBox="1"/>
          <p:nvPr/>
        </p:nvSpPr>
        <p:spPr>
          <a:xfrm>
            <a:off x="3530975" y="2655387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7" name="Tekstvak 76"/>
          <p:cNvSpPr txBox="1"/>
          <p:nvPr/>
        </p:nvSpPr>
        <p:spPr>
          <a:xfrm>
            <a:off x="3300242" y="2657352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</a:t>
            </a:r>
          </a:p>
        </p:txBody>
      </p:sp>
      <p:sp>
        <p:nvSpPr>
          <p:cNvPr id="78" name="Tekstvak 77"/>
          <p:cNvSpPr txBox="1"/>
          <p:nvPr/>
        </p:nvSpPr>
        <p:spPr>
          <a:xfrm>
            <a:off x="5489279" y="3477165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5132364" y="2721272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  <a:endParaRPr lang="nl-NL" sz="12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60" name="Ezelsoor 59"/>
          <p:cNvSpPr/>
          <p:nvPr/>
        </p:nvSpPr>
        <p:spPr>
          <a:xfrm>
            <a:off x="2192475" y="3883473"/>
            <a:ext cx="2857384" cy="1243804"/>
          </a:xfrm>
          <a:prstGeom prst="foldedCorner">
            <a:avLst/>
          </a:prstGeom>
          <a:solidFill>
            <a:srgbClr val="FBF6E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1" name="Rechthoek 60"/>
          <p:cNvSpPr/>
          <p:nvPr/>
        </p:nvSpPr>
        <p:spPr>
          <a:xfrm>
            <a:off x="2323604" y="4031578"/>
            <a:ext cx="259664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>
                <a:latin typeface="ArialMT" charset="0"/>
              </a:rPr>
              <a:t>05	De werkopzichter noteert in het systeem het aantal uren dat de uitzendkracht heeft gewerkt.</a:t>
            </a:r>
            <a:endParaRPr lang="nl-NL" sz="1400" dirty="0">
              <a:latin typeface="Arial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568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5" grpId="0"/>
      <p:bldP spid="76" grpId="0"/>
      <p:bldP spid="77" grpId="0"/>
      <p:bldP spid="6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VOORBEELDOEFENING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AFGELEIDE GEGEVENS</a:t>
            </a:r>
          </a:p>
        </p:txBody>
      </p:sp>
      <p:grpSp>
        <p:nvGrpSpPr>
          <p:cNvPr id="5" name="Groeperen 4"/>
          <p:cNvGrpSpPr/>
          <p:nvPr/>
        </p:nvGrpSpPr>
        <p:grpSpPr>
          <a:xfrm>
            <a:off x="7565284" y="2693547"/>
            <a:ext cx="1291590" cy="1252980"/>
            <a:chOff x="491490" y="1074420"/>
            <a:chExt cx="1291590" cy="1252980"/>
          </a:xfrm>
        </p:grpSpPr>
        <p:sp>
          <p:nvSpPr>
            <p:cNvPr id="4" name="Rechthoek 3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BESCHIKBAARHEID</a:t>
              </a:r>
            </a:p>
          </p:txBody>
        </p:sp>
        <p:sp>
          <p:nvSpPr>
            <p:cNvPr id="6" name="Rechthoek 5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weekdag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tijd</a:t>
              </a:r>
            </a:p>
          </p:txBody>
        </p:sp>
        <p:sp>
          <p:nvSpPr>
            <p:cNvPr id="7" name="Rechthoek 6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9" name="Groeperen 8"/>
          <p:cNvGrpSpPr/>
          <p:nvPr/>
        </p:nvGrpSpPr>
        <p:grpSpPr>
          <a:xfrm>
            <a:off x="253153" y="872490"/>
            <a:ext cx="1292400" cy="1252980"/>
            <a:chOff x="491490" y="1074420"/>
            <a:chExt cx="1292400" cy="1252980"/>
          </a:xfrm>
        </p:grpSpPr>
        <p:sp>
          <p:nvSpPr>
            <p:cNvPr id="10" name="Rechthoek 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UITZENDBUREAU</a:t>
              </a:r>
            </a:p>
          </p:txBody>
        </p:sp>
        <p:sp>
          <p:nvSpPr>
            <p:cNvPr id="11" name="Rechthoek 1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12" name="Rechthoek 11"/>
            <p:cNvSpPr/>
            <p:nvPr/>
          </p:nvSpPr>
          <p:spPr>
            <a:xfrm>
              <a:off x="491490" y="2057400"/>
              <a:ext cx="129240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3" name="Groeperen 12"/>
          <p:cNvGrpSpPr/>
          <p:nvPr/>
        </p:nvGrpSpPr>
        <p:grpSpPr>
          <a:xfrm>
            <a:off x="7565284" y="872490"/>
            <a:ext cx="1291590" cy="1252980"/>
            <a:chOff x="491490" y="1074420"/>
            <a:chExt cx="1291590" cy="1252980"/>
          </a:xfrm>
        </p:grpSpPr>
        <p:sp>
          <p:nvSpPr>
            <p:cNvPr id="14" name="Rechthoek 13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EXPERTISE</a:t>
              </a:r>
            </a:p>
          </p:txBody>
        </p:sp>
        <p:sp>
          <p:nvSpPr>
            <p:cNvPr id="15" name="Rechthoek 14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omschrijving</a:t>
              </a:r>
            </a:p>
          </p:txBody>
        </p:sp>
        <p:sp>
          <p:nvSpPr>
            <p:cNvPr id="16" name="Rechthoek 15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5584189" y="872490"/>
            <a:ext cx="1291590" cy="1252980"/>
            <a:chOff x="491490" y="1074420"/>
            <a:chExt cx="1291590" cy="1252980"/>
          </a:xfrm>
        </p:grpSpPr>
        <p:sp>
          <p:nvSpPr>
            <p:cNvPr id="18" name="Rechthoek 17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UITZENDKRACHT</a:t>
              </a:r>
            </a:p>
          </p:txBody>
        </p:sp>
        <p:sp>
          <p:nvSpPr>
            <p:cNvPr id="19" name="Rechthoek 18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0" name="Rechthoek 19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1" name="Groeperen 20"/>
          <p:cNvGrpSpPr/>
          <p:nvPr/>
        </p:nvGrpSpPr>
        <p:grpSpPr>
          <a:xfrm>
            <a:off x="253153" y="3749571"/>
            <a:ext cx="1291590" cy="1252980"/>
            <a:chOff x="491490" y="1074420"/>
            <a:chExt cx="1291590" cy="1252980"/>
          </a:xfrm>
        </p:grpSpPr>
        <p:sp>
          <p:nvSpPr>
            <p:cNvPr id="22" name="Rechthoek 21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KWEKER</a:t>
              </a:r>
            </a:p>
          </p:txBody>
        </p:sp>
        <p:sp>
          <p:nvSpPr>
            <p:cNvPr id="23" name="Rechthoek 22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bedrijfsnaam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4" name="Rechthoek 23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5" name="Groeperen 24"/>
          <p:cNvGrpSpPr/>
          <p:nvPr/>
        </p:nvGrpSpPr>
        <p:grpSpPr>
          <a:xfrm>
            <a:off x="2047980" y="2318115"/>
            <a:ext cx="1291590" cy="1252980"/>
            <a:chOff x="491490" y="1074420"/>
            <a:chExt cx="1291590" cy="1252980"/>
          </a:xfrm>
        </p:grpSpPr>
        <p:sp>
          <p:nvSpPr>
            <p:cNvPr id="26" name="Rechthoek 25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WERKOPZICHTER</a:t>
              </a:r>
            </a:p>
          </p:txBody>
        </p:sp>
        <p:sp>
          <p:nvSpPr>
            <p:cNvPr id="27" name="Rechthoek 26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8" name="Rechthoek 27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5584189" y="3759405"/>
            <a:ext cx="1291590" cy="1252980"/>
            <a:chOff x="491490" y="1074420"/>
            <a:chExt cx="1291590" cy="1252980"/>
          </a:xfrm>
        </p:grpSpPr>
        <p:sp>
          <p:nvSpPr>
            <p:cNvPr id="30" name="Rechthoek 2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CONTRACT</a:t>
              </a:r>
            </a:p>
          </p:txBody>
        </p:sp>
        <p:sp>
          <p:nvSpPr>
            <p:cNvPr id="31" name="Rechthoek 3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nummer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datum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32" name="Rechthoek 31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33" name="Rechte verbindingslijn 32"/>
          <p:cNvCxnSpPr/>
          <p:nvPr/>
        </p:nvCxnSpPr>
        <p:spPr>
          <a:xfrm>
            <a:off x="1544743" y="1505213"/>
            <a:ext cx="403944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35"/>
          <p:cNvCxnSpPr/>
          <p:nvPr/>
        </p:nvCxnSpPr>
        <p:spPr>
          <a:xfrm>
            <a:off x="6875779" y="1505213"/>
            <a:ext cx="6895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chte verbindingslijn 38"/>
          <p:cNvCxnSpPr>
            <a:stCxn id="20" idx="3"/>
            <a:endCxn id="6" idx="1"/>
          </p:cNvCxnSpPr>
          <p:nvPr/>
        </p:nvCxnSpPr>
        <p:spPr>
          <a:xfrm>
            <a:off x="6875779" y="1990470"/>
            <a:ext cx="689505" cy="13202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41"/>
          <p:cNvCxnSpPr>
            <a:stCxn id="24" idx="3"/>
            <a:endCxn id="32" idx="1"/>
          </p:cNvCxnSpPr>
          <p:nvPr/>
        </p:nvCxnSpPr>
        <p:spPr>
          <a:xfrm>
            <a:off x="1544743" y="4867551"/>
            <a:ext cx="4039446" cy="98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44"/>
          <p:cNvCxnSpPr>
            <a:stCxn id="20" idx="2"/>
            <a:endCxn id="30" idx="0"/>
          </p:cNvCxnSpPr>
          <p:nvPr/>
        </p:nvCxnSpPr>
        <p:spPr>
          <a:xfrm>
            <a:off x="6229984" y="2125470"/>
            <a:ext cx="0" cy="163393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eperen 48"/>
          <p:cNvGrpSpPr/>
          <p:nvPr/>
        </p:nvGrpSpPr>
        <p:grpSpPr>
          <a:xfrm>
            <a:off x="3865244" y="2320656"/>
            <a:ext cx="1291590" cy="1252980"/>
            <a:chOff x="491490" y="1074420"/>
            <a:chExt cx="1291590" cy="1252980"/>
          </a:xfrm>
        </p:grpSpPr>
        <p:sp>
          <p:nvSpPr>
            <p:cNvPr id="50" name="Rechthoek 4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GEWERKTE UREN</a:t>
              </a:r>
            </a:p>
          </p:txBody>
        </p:sp>
        <p:sp>
          <p:nvSpPr>
            <p:cNvPr id="51" name="Rechthoek 5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datum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uren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52" name="Rechthoek 51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53" name="Rechte verbindingslijn 52"/>
          <p:cNvCxnSpPr>
            <a:stCxn id="22" idx="3"/>
            <a:endCxn id="27" idx="1"/>
          </p:cNvCxnSpPr>
          <p:nvPr/>
        </p:nvCxnSpPr>
        <p:spPr>
          <a:xfrm flipV="1">
            <a:off x="1544743" y="2935335"/>
            <a:ext cx="503237" cy="93996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Rechte verbindingslijn 55"/>
          <p:cNvCxnSpPr>
            <a:stCxn id="51" idx="1"/>
            <a:endCxn id="27" idx="3"/>
          </p:cNvCxnSpPr>
          <p:nvPr/>
        </p:nvCxnSpPr>
        <p:spPr>
          <a:xfrm flipH="1" flipV="1">
            <a:off x="3339570" y="2935335"/>
            <a:ext cx="525674" cy="254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58"/>
          <p:cNvCxnSpPr>
            <a:stCxn id="51" idx="3"/>
            <a:endCxn id="30" idx="1"/>
          </p:cNvCxnSpPr>
          <p:nvPr/>
        </p:nvCxnSpPr>
        <p:spPr>
          <a:xfrm>
            <a:off x="5156834" y="2937876"/>
            <a:ext cx="427355" cy="94725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5208765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1544743" y="1228214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6" name="Tekstvak 65"/>
          <p:cNvSpPr txBox="1"/>
          <p:nvPr/>
        </p:nvSpPr>
        <p:spPr>
          <a:xfrm>
            <a:off x="6228186" y="213470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7" name="Tekstvak 66"/>
          <p:cNvSpPr txBox="1"/>
          <p:nvPr/>
        </p:nvSpPr>
        <p:spPr>
          <a:xfrm>
            <a:off x="6228186" y="347192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8" name="Tekstvak 67"/>
          <p:cNvSpPr txBox="1"/>
          <p:nvPr/>
        </p:nvSpPr>
        <p:spPr>
          <a:xfrm>
            <a:off x="7219356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69" name="Tekstvak 68"/>
          <p:cNvSpPr txBox="1"/>
          <p:nvPr/>
        </p:nvSpPr>
        <p:spPr>
          <a:xfrm>
            <a:off x="6846283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7213741" y="3238377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71" name="Tekstvak 70"/>
          <p:cNvSpPr txBox="1"/>
          <p:nvPr/>
        </p:nvSpPr>
        <p:spPr>
          <a:xfrm>
            <a:off x="6649858" y="2169962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1..1</a:t>
            </a:r>
            <a:endParaRPr lang="nl-NL" sz="12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2" name="Tekstvak 71"/>
          <p:cNvSpPr txBox="1"/>
          <p:nvPr/>
        </p:nvSpPr>
        <p:spPr>
          <a:xfrm>
            <a:off x="5208765" y="4589269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544743" y="458336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1672556" y="2740788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75" name="Tekstvak 74"/>
          <p:cNvSpPr txBox="1"/>
          <p:nvPr/>
        </p:nvSpPr>
        <p:spPr>
          <a:xfrm>
            <a:off x="1257272" y="3457578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1..1</a:t>
            </a:r>
            <a:endParaRPr lang="nl-NL" sz="12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6" name="Tekstvak 75"/>
          <p:cNvSpPr txBox="1"/>
          <p:nvPr/>
        </p:nvSpPr>
        <p:spPr>
          <a:xfrm>
            <a:off x="3530975" y="2655387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7" name="Tekstvak 76"/>
          <p:cNvSpPr txBox="1"/>
          <p:nvPr/>
        </p:nvSpPr>
        <p:spPr>
          <a:xfrm>
            <a:off x="3300242" y="2657352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</a:t>
            </a:r>
          </a:p>
        </p:txBody>
      </p:sp>
      <p:sp>
        <p:nvSpPr>
          <p:cNvPr id="78" name="Tekstvak 77"/>
          <p:cNvSpPr txBox="1"/>
          <p:nvPr/>
        </p:nvSpPr>
        <p:spPr>
          <a:xfrm>
            <a:off x="5489279" y="3477165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5132364" y="2721272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  <a:endParaRPr lang="nl-NL" sz="12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60" name="Ezelsoor 59"/>
          <p:cNvSpPr/>
          <p:nvPr/>
        </p:nvSpPr>
        <p:spPr>
          <a:xfrm>
            <a:off x="2076376" y="672468"/>
            <a:ext cx="3043901" cy="1444261"/>
          </a:xfrm>
          <a:prstGeom prst="foldedCorner">
            <a:avLst/>
          </a:prstGeom>
          <a:solidFill>
            <a:srgbClr val="FBF6E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1" name="Rechthoek 60"/>
          <p:cNvSpPr/>
          <p:nvPr/>
        </p:nvSpPr>
        <p:spPr>
          <a:xfrm>
            <a:off x="2207506" y="820574"/>
            <a:ext cx="2699594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06	Het uitzendbureau gebruikt deze gegevens om per week het salaris te kunnen uitbetalen en om facturen naar de kwekers te sturen.</a:t>
            </a:r>
          </a:p>
        </p:txBody>
      </p:sp>
      <p:sp>
        <p:nvSpPr>
          <p:cNvPr id="62" name="Ezelsoor 61"/>
          <p:cNvSpPr/>
          <p:nvPr/>
        </p:nvSpPr>
        <p:spPr>
          <a:xfrm>
            <a:off x="2071753" y="3737029"/>
            <a:ext cx="3043901" cy="1444261"/>
          </a:xfrm>
          <a:prstGeom prst="foldedCorner">
            <a:avLst/>
          </a:prstGeom>
          <a:solidFill>
            <a:srgbClr val="FBF6E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3" name="Rechthoek 62"/>
          <p:cNvSpPr/>
          <p:nvPr/>
        </p:nvSpPr>
        <p:spPr>
          <a:xfrm>
            <a:off x="2202883" y="3885135"/>
            <a:ext cx="2699594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07	Tevens moet het systeem maandelijks een overzicht kunnen maken van alle uitzendkrachten die die maand hebben gewerkt. </a:t>
            </a:r>
            <a:endParaRPr lang="nl-NL" sz="1400" dirty="0"/>
          </a:p>
        </p:txBody>
      </p:sp>
      <p:sp>
        <p:nvSpPr>
          <p:cNvPr id="80" name="Toelichting met afgeronde rechthoek 79"/>
          <p:cNvSpPr/>
          <p:nvPr/>
        </p:nvSpPr>
        <p:spPr>
          <a:xfrm>
            <a:off x="5682508" y="1620156"/>
            <a:ext cx="2825116" cy="1222842"/>
          </a:xfrm>
          <a:prstGeom prst="wedgeRoundRectCallout">
            <a:avLst>
              <a:gd name="adj1" fmla="val -87050"/>
              <a:gd name="adj2" fmla="val -85049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Door de gewerkte uren per week op te tellen, kan het salaris berekend worden. We hoeven het model niet uit te breiden.</a:t>
            </a:r>
          </a:p>
        </p:txBody>
      </p:sp>
      <p:sp>
        <p:nvSpPr>
          <p:cNvPr id="81" name="Toelichting met afgeronde rechthoek 80"/>
          <p:cNvSpPr/>
          <p:nvPr/>
        </p:nvSpPr>
        <p:spPr>
          <a:xfrm>
            <a:off x="5816721" y="3888258"/>
            <a:ext cx="3169464" cy="1222842"/>
          </a:xfrm>
          <a:prstGeom prst="wedgeRoundRectCallout">
            <a:avLst>
              <a:gd name="adj1" fmla="val -84077"/>
              <a:gd name="adj2" fmla="val -30374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Door de gewerkte uren per maand </a:t>
            </a:r>
            <a:r>
              <a:rPr lang="nl-NL" sz="160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te bekijken, kan bepaald worden welke uitzendkracht heeft gewerkt. </a:t>
            </a:r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We hoeven het model niet uit te breiden.</a:t>
            </a:r>
          </a:p>
        </p:txBody>
      </p:sp>
    </p:spTree>
    <p:extLst>
      <p:ext uri="{BB962C8B-B14F-4D97-AF65-F5344CB8AC3E}">
        <p14:creationId xmlns:p14="http://schemas.microsoft.com/office/powerpoint/2010/main" val="116397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6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3" grpId="0"/>
      <p:bldP spid="80" grpId="0" animBg="1"/>
      <p:bldP spid="8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VOORBEELDOEFENING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EINDESULTAAT</a:t>
            </a:r>
          </a:p>
        </p:txBody>
      </p:sp>
      <p:grpSp>
        <p:nvGrpSpPr>
          <p:cNvPr id="5" name="Groeperen 4"/>
          <p:cNvGrpSpPr/>
          <p:nvPr/>
        </p:nvGrpSpPr>
        <p:grpSpPr>
          <a:xfrm>
            <a:off x="7565284" y="2693547"/>
            <a:ext cx="1291590" cy="1252980"/>
            <a:chOff x="491490" y="1074420"/>
            <a:chExt cx="1291590" cy="1252980"/>
          </a:xfrm>
        </p:grpSpPr>
        <p:sp>
          <p:nvSpPr>
            <p:cNvPr id="4" name="Rechthoek 3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BESCHIKBAARHEID</a:t>
              </a:r>
            </a:p>
          </p:txBody>
        </p:sp>
        <p:sp>
          <p:nvSpPr>
            <p:cNvPr id="6" name="Rechthoek 5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weekdag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tijd</a:t>
              </a:r>
            </a:p>
          </p:txBody>
        </p:sp>
        <p:sp>
          <p:nvSpPr>
            <p:cNvPr id="7" name="Rechthoek 6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9" name="Groeperen 8"/>
          <p:cNvGrpSpPr/>
          <p:nvPr/>
        </p:nvGrpSpPr>
        <p:grpSpPr>
          <a:xfrm>
            <a:off x="253153" y="872490"/>
            <a:ext cx="1292400" cy="1252980"/>
            <a:chOff x="491490" y="1074420"/>
            <a:chExt cx="1292400" cy="1252980"/>
          </a:xfrm>
        </p:grpSpPr>
        <p:sp>
          <p:nvSpPr>
            <p:cNvPr id="10" name="Rechthoek 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UITZENDBUREAU</a:t>
              </a:r>
            </a:p>
          </p:txBody>
        </p:sp>
        <p:sp>
          <p:nvSpPr>
            <p:cNvPr id="11" name="Rechthoek 1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12" name="Rechthoek 11"/>
            <p:cNvSpPr/>
            <p:nvPr/>
          </p:nvSpPr>
          <p:spPr>
            <a:xfrm>
              <a:off x="491490" y="2057400"/>
              <a:ext cx="129240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3" name="Groeperen 12"/>
          <p:cNvGrpSpPr/>
          <p:nvPr/>
        </p:nvGrpSpPr>
        <p:grpSpPr>
          <a:xfrm>
            <a:off x="7565284" y="872490"/>
            <a:ext cx="1291590" cy="1252980"/>
            <a:chOff x="491490" y="1074420"/>
            <a:chExt cx="1291590" cy="1252980"/>
          </a:xfrm>
        </p:grpSpPr>
        <p:sp>
          <p:nvSpPr>
            <p:cNvPr id="14" name="Rechthoek 13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EXPERTISE</a:t>
              </a:r>
            </a:p>
          </p:txBody>
        </p:sp>
        <p:sp>
          <p:nvSpPr>
            <p:cNvPr id="15" name="Rechthoek 14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omschrijving</a:t>
              </a:r>
            </a:p>
          </p:txBody>
        </p:sp>
        <p:sp>
          <p:nvSpPr>
            <p:cNvPr id="16" name="Rechthoek 15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5584189" y="872490"/>
            <a:ext cx="1291590" cy="1252980"/>
            <a:chOff x="491490" y="1074420"/>
            <a:chExt cx="1291590" cy="1252980"/>
          </a:xfrm>
        </p:grpSpPr>
        <p:sp>
          <p:nvSpPr>
            <p:cNvPr id="18" name="Rechthoek 17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UITZENDKRACHT</a:t>
              </a:r>
            </a:p>
          </p:txBody>
        </p:sp>
        <p:sp>
          <p:nvSpPr>
            <p:cNvPr id="19" name="Rechthoek 18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0" name="Rechthoek 19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1" name="Groeperen 20"/>
          <p:cNvGrpSpPr/>
          <p:nvPr/>
        </p:nvGrpSpPr>
        <p:grpSpPr>
          <a:xfrm>
            <a:off x="253153" y="3749571"/>
            <a:ext cx="1291590" cy="1252980"/>
            <a:chOff x="491490" y="1074420"/>
            <a:chExt cx="1291590" cy="1252980"/>
          </a:xfrm>
        </p:grpSpPr>
        <p:sp>
          <p:nvSpPr>
            <p:cNvPr id="22" name="Rechthoek 21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KWEKER</a:t>
              </a:r>
            </a:p>
          </p:txBody>
        </p:sp>
        <p:sp>
          <p:nvSpPr>
            <p:cNvPr id="23" name="Rechthoek 22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bedrijfsnaam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4" name="Rechthoek 23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5" name="Groeperen 24"/>
          <p:cNvGrpSpPr/>
          <p:nvPr/>
        </p:nvGrpSpPr>
        <p:grpSpPr>
          <a:xfrm>
            <a:off x="2047980" y="2318115"/>
            <a:ext cx="1291590" cy="1252980"/>
            <a:chOff x="491490" y="1074420"/>
            <a:chExt cx="1291590" cy="1252980"/>
          </a:xfrm>
        </p:grpSpPr>
        <p:sp>
          <p:nvSpPr>
            <p:cNvPr id="26" name="Rechthoek 25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WERKOPZICHTER</a:t>
              </a:r>
            </a:p>
          </p:txBody>
        </p:sp>
        <p:sp>
          <p:nvSpPr>
            <p:cNvPr id="27" name="Rechthoek 26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8" name="Rechthoek 27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29" name="Groeperen 28"/>
          <p:cNvGrpSpPr/>
          <p:nvPr/>
        </p:nvGrpSpPr>
        <p:grpSpPr>
          <a:xfrm>
            <a:off x="5584189" y="3759405"/>
            <a:ext cx="1291590" cy="1252980"/>
            <a:chOff x="491490" y="1074420"/>
            <a:chExt cx="1291590" cy="1252980"/>
          </a:xfrm>
        </p:grpSpPr>
        <p:sp>
          <p:nvSpPr>
            <p:cNvPr id="30" name="Rechthoek 2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CONTRACT</a:t>
              </a:r>
            </a:p>
          </p:txBody>
        </p:sp>
        <p:sp>
          <p:nvSpPr>
            <p:cNvPr id="31" name="Rechthoek 3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nummer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datum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32" name="Rechthoek 31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33" name="Rechte verbindingslijn 32"/>
          <p:cNvCxnSpPr/>
          <p:nvPr/>
        </p:nvCxnSpPr>
        <p:spPr>
          <a:xfrm>
            <a:off x="1544743" y="1505213"/>
            <a:ext cx="403944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Rechte verbindingslijn 35"/>
          <p:cNvCxnSpPr/>
          <p:nvPr/>
        </p:nvCxnSpPr>
        <p:spPr>
          <a:xfrm>
            <a:off x="6875779" y="1505213"/>
            <a:ext cx="689505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echte verbindingslijn 38"/>
          <p:cNvCxnSpPr>
            <a:stCxn id="20" idx="3"/>
            <a:endCxn id="6" idx="1"/>
          </p:cNvCxnSpPr>
          <p:nvPr/>
        </p:nvCxnSpPr>
        <p:spPr>
          <a:xfrm>
            <a:off x="6875779" y="1990470"/>
            <a:ext cx="689505" cy="132029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echte verbindingslijn 41"/>
          <p:cNvCxnSpPr>
            <a:stCxn id="24" idx="3"/>
            <a:endCxn id="32" idx="1"/>
          </p:cNvCxnSpPr>
          <p:nvPr/>
        </p:nvCxnSpPr>
        <p:spPr>
          <a:xfrm>
            <a:off x="1544743" y="4867551"/>
            <a:ext cx="4039446" cy="983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44"/>
          <p:cNvCxnSpPr>
            <a:stCxn id="20" idx="2"/>
            <a:endCxn id="30" idx="0"/>
          </p:cNvCxnSpPr>
          <p:nvPr/>
        </p:nvCxnSpPr>
        <p:spPr>
          <a:xfrm>
            <a:off x="6229984" y="2125470"/>
            <a:ext cx="0" cy="163393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eperen 48"/>
          <p:cNvGrpSpPr/>
          <p:nvPr/>
        </p:nvGrpSpPr>
        <p:grpSpPr>
          <a:xfrm>
            <a:off x="3865244" y="2320656"/>
            <a:ext cx="1291590" cy="1252980"/>
            <a:chOff x="491490" y="1074420"/>
            <a:chExt cx="1291590" cy="1252980"/>
          </a:xfrm>
        </p:grpSpPr>
        <p:sp>
          <p:nvSpPr>
            <p:cNvPr id="50" name="Rechthoek 4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GEWERKTE UREN</a:t>
              </a:r>
            </a:p>
          </p:txBody>
        </p:sp>
        <p:sp>
          <p:nvSpPr>
            <p:cNvPr id="51" name="Rechthoek 5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datum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uren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52" name="Rechthoek 51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53" name="Rechte verbindingslijn 52"/>
          <p:cNvCxnSpPr>
            <a:stCxn id="22" idx="3"/>
            <a:endCxn id="27" idx="1"/>
          </p:cNvCxnSpPr>
          <p:nvPr/>
        </p:nvCxnSpPr>
        <p:spPr>
          <a:xfrm flipV="1">
            <a:off x="1544743" y="2935335"/>
            <a:ext cx="503237" cy="93996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Rechte verbindingslijn 55"/>
          <p:cNvCxnSpPr>
            <a:stCxn id="51" idx="1"/>
            <a:endCxn id="27" idx="3"/>
          </p:cNvCxnSpPr>
          <p:nvPr/>
        </p:nvCxnSpPr>
        <p:spPr>
          <a:xfrm flipH="1" flipV="1">
            <a:off x="3339570" y="2935335"/>
            <a:ext cx="525674" cy="254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Rechte verbindingslijn 58"/>
          <p:cNvCxnSpPr>
            <a:stCxn id="51" idx="3"/>
            <a:endCxn id="30" idx="1"/>
          </p:cNvCxnSpPr>
          <p:nvPr/>
        </p:nvCxnSpPr>
        <p:spPr>
          <a:xfrm>
            <a:off x="5156834" y="2937876"/>
            <a:ext cx="427355" cy="94725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5208765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1544743" y="1228214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6" name="Tekstvak 65"/>
          <p:cNvSpPr txBox="1"/>
          <p:nvPr/>
        </p:nvSpPr>
        <p:spPr>
          <a:xfrm>
            <a:off x="6228186" y="213470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67" name="Tekstvak 66"/>
          <p:cNvSpPr txBox="1"/>
          <p:nvPr/>
        </p:nvSpPr>
        <p:spPr>
          <a:xfrm>
            <a:off x="6228186" y="347192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68" name="Tekstvak 67"/>
          <p:cNvSpPr txBox="1"/>
          <p:nvPr/>
        </p:nvSpPr>
        <p:spPr>
          <a:xfrm>
            <a:off x="7219356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69" name="Tekstvak 68"/>
          <p:cNvSpPr txBox="1"/>
          <p:nvPr/>
        </p:nvSpPr>
        <p:spPr>
          <a:xfrm>
            <a:off x="6846283" y="1228214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0" name="Tekstvak 69"/>
          <p:cNvSpPr txBox="1"/>
          <p:nvPr/>
        </p:nvSpPr>
        <p:spPr>
          <a:xfrm>
            <a:off x="7213741" y="3238377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71" name="Tekstvak 70"/>
          <p:cNvSpPr txBox="1"/>
          <p:nvPr/>
        </p:nvSpPr>
        <p:spPr>
          <a:xfrm>
            <a:off x="6649858" y="2169962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1..1</a:t>
            </a:r>
            <a:endParaRPr lang="nl-NL" sz="12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2" name="Tekstvak 71"/>
          <p:cNvSpPr txBox="1"/>
          <p:nvPr/>
        </p:nvSpPr>
        <p:spPr>
          <a:xfrm>
            <a:off x="5208765" y="4589269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3" name="Tekstvak 72"/>
          <p:cNvSpPr txBox="1"/>
          <p:nvPr/>
        </p:nvSpPr>
        <p:spPr>
          <a:xfrm>
            <a:off x="1544743" y="4583369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74" name="Tekstvak 73"/>
          <p:cNvSpPr txBox="1"/>
          <p:nvPr/>
        </p:nvSpPr>
        <p:spPr>
          <a:xfrm>
            <a:off x="1672556" y="2740788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1..*</a:t>
            </a:r>
          </a:p>
        </p:txBody>
      </p:sp>
      <p:sp>
        <p:nvSpPr>
          <p:cNvPr id="75" name="Tekstvak 74"/>
          <p:cNvSpPr txBox="1"/>
          <p:nvPr/>
        </p:nvSpPr>
        <p:spPr>
          <a:xfrm>
            <a:off x="1257272" y="3457578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1..1</a:t>
            </a:r>
            <a:endParaRPr lang="nl-NL" sz="12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6" name="Tekstvak 75"/>
          <p:cNvSpPr txBox="1"/>
          <p:nvPr/>
        </p:nvSpPr>
        <p:spPr>
          <a:xfrm>
            <a:off x="3530975" y="2655387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</a:p>
        </p:txBody>
      </p:sp>
      <p:sp>
        <p:nvSpPr>
          <p:cNvPr id="77" name="Tekstvak 76"/>
          <p:cNvSpPr txBox="1"/>
          <p:nvPr/>
        </p:nvSpPr>
        <p:spPr>
          <a:xfrm>
            <a:off x="3300242" y="2657352"/>
            <a:ext cx="255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</a:t>
            </a:r>
          </a:p>
        </p:txBody>
      </p:sp>
      <p:sp>
        <p:nvSpPr>
          <p:cNvPr id="78" name="Tekstvak 77"/>
          <p:cNvSpPr txBox="1"/>
          <p:nvPr/>
        </p:nvSpPr>
        <p:spPr>
          <a:xfrm>
            <a:off x="5489279" y="3477165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1..1</a:t>
            </a:r>
          </a:p>
        </p:txBody>
      </p:sp>
      <p:sp>
        <p:nvSpPr>
          <p:cNvPr id="79" name="Tekstvak 78"/>
          <p:cNvSpPr txBox="1"/>
          <p:nvPr/>
        </p:nvSpPr>
        <p:spPr>
          <a:xfrm>
            <a:off x="5132364" y="2721272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>
                <a:latin typeface="Arial Narrow" charset="0"/>
                <a:ea typeface="Arial Narrow" charset="0"/>
                <a:cs typeface="Arial Narrow" charset="0"/>
              </a:rPr>
              <a:t>0..*</a:t>
            </a:r>
            <a:endParaRPr lang="nl-NL" sz="1200" dirty="0"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9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AFRONDING / LEERDOELEN</a:t>
            </a:r>
          </a:p>
        </p:txBody>
      </p:sp>
      <p:sp>
        <p:nvSpPr>
          <p:cNvPr id="73" name="Rechthoek 72"/>
          <p:cNvSpPr/>
          <p:nvPr/>
        </p:nvSpPr>
        <p:spPr>
          <a:xfrm>
            <a:off x="269323" y="819892"/>
            <a:ext cx="4556677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nl-NL" sz="1800" u="sng" dirty="0">
                <a:latin typeface="Arial" charset="0"/>
                <a:ea typeface="Arial" charset="0"/>
                <a:cs typeface="Arial" charset="0"/>
              </a:rPr>
              <a:t>Wat moet je weten (kennis):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nl-NL" sz="1800" dirty="0">
                <a:latin typeface="Arial" charset="0"/>
                <a:ea typeface="Arial" charset="0"/>
                <a:cs typeface="Arial" charset="0"/>
              </a:rPr>
              <a:t>Wat is een klassendiagram?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nl-NL" sz="1800" dirty="0">
                <a:latin typeface="Arial" charset="0"/>
                <a:ea typeface="Arial" charset="0"/>
                <a:cs typeface="Arial" charset="0"/>
              </a:rPr>
              <a:t>Waarom maken we een klassendiagram?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nl-NL" sz="1800" dirty="0">
                <a:latin typeface="Arial" charset="0"/>
                <a:ea typeface="Arial" charset="0"/>
                <a:cs typeface="Arial" charset="0"/>
              </a:rPr>
              <a:t>Wat is een klasse?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nl-NL" sz="1800" dirty="0">
                <a:latin typeface="Arial" charset="0"/>
                <a:ea typeface="Arial" charset="0"/>
                <a:cs typeface="Arial" charset="0"/>
              </a:rPr>
              <a:t>Wat is een relatie (associatie)?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nl-NL" sz="1800" dirty="0">
                <a:latin typeface="Arial" charset="0"/>
                <a:ea typeface="Arial" charset="0"/>
                <a:cs typeface="Arial" charset="0"/>
              </a:rPr>
              <a:t>Welke soorten relaties zijn er?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nl-NL" sz="1800" dirty="0">
                <a:latin typeface="Arial" charset="0"/>
                <a:ea typeface="Arial" charset="0"/>
                <a:cs typeface="Arial" charset="0"/>
              </a:rPr>
              <a:t>Wat wordt er bedoeld met </a:t>
            </a:r>
            <a:r>
              <a:rPr lang="nl-NL" sz="1800" dirty="0" err="1">
                <a:latin typeface="Arial" charset="0"/>
                <a:ea typeface="Arial" charset="0"/>
                <a:cs typeface="Arial" charset="0"/>
              </a:rPr>
              <a:t>optionaliteit</a:t>
            </a:r>
            <a:r>
              <a:rPr lang="nl-NL" sz="1800" dirty="0">
                <a:latin typeface="Arial" charset="0"/>
                <a:ea typeface="Arial" charset="0"/>
                <a:cs typeface="Arial" charset="0"/>
              </a:rPr>
              <a:t>?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nl-NL" sz="1800" dirty="0">
                <a:latin typeface="Arial" charset="0"/>
                <a:ea typeface="Arial" charset="0"/>
                <a:cs typeface="Arial" charset="0"/>
              </a:rPr>
              <a:t>Wat zijn attribuut(typen)?</a:t>
            </a:r>
          </a:p>
        </p:txBody>
      </p:sp>
      <p:sp>
        <p:nvSpPr>
          <p:cNvPr id="77" name="Rechthoek 76"/>
          <p:cNvSpPr/>
          <p:nvPr/>
        </p:nvSpPr>
        <p:spPr>
          <a:xfrm>
            <a:off x="4660488" y="819892"/>
            <a:ext cx="4165023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nl-NL" sz="1800" u="sng" dirty="0">
                <a:latin typeface="Arial" charset="0"/>
                <a:ea typeface="Arial" charset="0"/>
                <a:cs typeface="Arial" charset="0"/>
              </a:rPr>
              <a:t>Wat moet je kunnen (vaardigheden):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nl-NL" sz="1800" dirty="0">
                <a:latin typeface="Arial" charset="0"/>
                <a:ea typeface="Arial" charset="0"/>
                <a:cs typeface="Arial" charset="0"/>
              </a:rPr>
              <a:t>Het kunnen lezen van een klassendiagram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nl-NL" sz="1800" dirty="0">
                <a:latin typeface="Arial" charset="0"/>
                <a:ea typeface="Arial" charset="0"/>
                <a:cs typeface="Arial" charset="0"/>
              </a:rPr>
              <a:t>Het kunnen maken van een klassendiagram</a:t>
            </a:r>
          </a:p>
        </p:txBody>
      </p:sp>
    </p:spTree>
    <p:extLst>
      <p:ext uri="{BB962C8B-B14F-4D97-AF65-F5344CB8AC3E}">
        <p14:creationId xmlns:p14="http://schemas.microsoft.com/office/powerpoint/2010/main" val="2086117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73" grpId="0"/>
      <p:bldP spid="7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UNIFIED MODELING LANGUAGE (UML) = MODELLEN</a:t>
            </a:r>
          </a:p>
        </p:txBody>
      </p:sp>
      <p:grpSp>
        <p:nvGrpSpPr>
          <p:cNvPr id="104" name="Groeperen 103"/>
          <p:cNvGrpSpPr/>
          <p:nvPr/>
        </p:nvGrpSpPr>
        <p:grpSpPr>
          <a:xfrm>
            <a:off x="2885440" y="1635760"/>
            <a:ext cx="2956560" cy="2448560"/>
            <a:chOff x="2885440" y="1635760"/>
            <a:chExt cx="2956560" cy="2448560"/>
          </a:xfrm>
        </p:grpSpPr>
        <p:sp>
          <p:nvSpPr>
            <p:cNvPr id="5" name="Ovaal 4"/>
            <p:cNvSpPr/>
            <p:nvPr/>
          </p:nvSpPr>
          <p:spPr>
            <a:xfrm>
              <a:off x="2885440" y="1635760"/>
              <a:ext cx="2956560" cy="2448560"/>
            </a:xfrm>
            <a:prstGeom prst="ellipse">
              <a:avLst/>
            </a:prstGeom>
            <a:solidFill>
              <a:srgbClr val="007188"/>
            </a:solidFill>
            <a:ln>
              <a:solidFill>
                <a:srgbClr val="0071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2" name="Afbeelding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79067" y="2072640"/>
              <a:ext cx="2261500" cy="1737360"/>
            </a:xfrm>
            <a:prstGeom prst="rect">
              <a:avLst/>
            </a:prstGeom>
          </p:spPr>
        </p:pic>
      </p:grpSp>
      <p:pic>
        <p:nvPicPr>
          <p:cNvPr id="70" name="Afbeelding 6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5440" y="2600960"/>
            <a:ext cx="894080" cy="517625"/>
          </a:xfrm>
          <a:prstGeom prst="rect">
            <a:avLst/>
          </a:prstGeom>
        </p:spPr>
      </p:pic>
      <p:sp>
        <p:nvSpPr>
          <p:cNvPr id="30" name="Tekstvak 29"/>
          <p:cNvSpPr txBox="1"/>
          <p:nvPr/>
        </p:nvSpPr>
        <p:spPr>
          <a:xfrm>
            <a:off x="1120062" y="2557464"/>
            <a:ext cx="1543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1400" dirty="0">
                <a:latin typeface="Arial" charset="0"/>
                <a:ea typeface="Arial" charset="0"/>
                <a:cs typeface="Arial" charset="0"/>
              </a:rPr>
              <a:t>gegevens</a:t>
            </a:r>
          </a:p>
          <a:p>
            <a:pPr algn="ctr"/>
            <a:r>
              <a:rPr lang="nl-NL" sz="1400" dirty="0">
                <a:latin typeface="Arial" charset="0"/>
                <a:ea typeface="Arial" charset="0"/>
                <a:cs typeface="Arial" charset="0"/>
              </a:rPr>
              <a:t>(klassen/</a:t>
            </a:r>
            <a:r>
              <a:rPr lang="nl-NL" sz="1400" dirty="0" err="1">
                <a:latin typeface="Arial" charset="0"/>
                <a:ea typeface="Arial" charset="0"/>
                <a:cs typeface="Arial" charset="0"/>
              </a:rPr>
              <a:t>erd</a:t>
            </a:r>
            <a:r>
              <a:rPr lang="nl-NL" sz="1400" dirty="0">
                <a:latin typeface="Arial" charset="0"/>
                <a:ea typeface="Arial" charset="0"/>
                <a:cs typeface="Arial" charset="0"/>
              </a:rPr>
              <a:t>)</a:t>
            </a:r>
          </a:p>
        </p:txBody>
      </p:sp>
      <p:pic>
        <p:nvPicPr>
          <p:cNvPr id="37" name="Afbeelding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440" y="739771"/>
            <a:ext cx="2258785" cy="1605735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860" y="3344204"/>
            <a:ext cx="2543389" cy="157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74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MODELSOORT 3: KLASSENDIAGRAM (GEGEVENS)</a:t>
            </a:r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237" y="1345219"/>
            <a:ext cx="5516567" cy="3406481"/>
          </a:xfrm>
          <a:prstGeom prst="rect">
            <a:avLst/>
          </a:prstGeom>
        </p:spPr>
      </p:pic>
      <p:grpSp>
        <p:nvGrpSpPr>
          <p:cNvPr id="4" name="Groeperen 3"/>
          <p:cNvGrpSpPr/>
          <p:nvPr/>
        </p:nvGrpSpPr>
        <p:grpSpPr>
          <a:xfrm>
            <a:off x="434339" y="3909060"/>
            <a:ext cx="2160271" cy="817295"/>
            <a:chOff x="-1470453" y="977433"/>
            <a:chExt cx="2160271" cy="817295"/>
          </a:xfrm>
        </p:grpSpPr>
        <p:sp>
          <p:nvSpPr>
            <p:cNvPr id="5" name="Tekstvak 4"/>
            <p:cNvSpPr txBox="1"/>
            <p:nvPr/>
          </p:nvSpPr>
          <p:spPr>
            <a:xfrm>
              <a:off x="-1470453" y="1209953"/>
              <a:ext cx="143723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b="1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CLASS</a:t>
              </a:r>
            </a:p>
            <a:p>
              <a:pPr algn="ctr"/>
              <a:r>
                <a:rPr lang="nl-NL" sz="1600" b="1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(klasse)</a:t>
              </a:r>
            </a:p>
          </p:txBody>
        </p:sp>
        <p:cxnSp>
          <p:nvCxnSpPr>
            <p:cNvPr id="6" name="Rechte verbindingslijn met pijl 5"/>
            <p:cNvCxnSpPr/>
            <p:nvPr/>
          </p:nvCxnSpPr>
          <p:spPr>
            <a:xfrm flipV="1">
              <a:off x="-286056" y="977433"/>
              <a:ext cx="975874" cy="524907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headEnd type="none"/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9" name="Groeperen 8"/>
          <p:cNvGrpSpPr/>
          <p:nvPr/>
        </p:nvGrpSpPr>
        <p:grpSpPr>
          <a:xfrm>
            <a:off x="228599" y="888501"/>
            <a:ext cx="1985878" cy="1392976"/>
            <a:chOff x="249322" y="1223024"/>
            <a:chExt cx="1985878" cy="1392976"/>
          </a:xfrm>
        </p:grpSpPr>
        <p:sp>
          <p:nvSpPr>
            <p:cNvPr id="10" name="Tekstvak 9"/>
            <p:cNvSpPr txBox="1"/>
            <p:nvPr/>
          </p:nvSpPr>
          <p:spPr>
            <a:xfrm>
              <a:off x="249322" y="1223024"/>
              <a:ext cx="19401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b="1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PROPERTIES</a:t>
              </a:r>
            </a:p>
            <a:p>
              <a:pPr algn="ctr"/>
              <a:r>
                <a:rPr lang="nl-NL" sz="1600" b="1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(eigenschappen)</a:t>
              </a:r>
            </a:p>
          </p:txBody>
        </p:sp>
        <p:cxnSp>
          <p:nvCxnSpPr>
            <p:cNvPr id="11" name="Rechte verbindingslijn met pijl 10"/>
            <p:cNvCxnSpPr/>
            <p:nvPr/>
          </p:nvCxnSpPr>
          <p:spPr>
            <a:xfrm>
              <a:off x="1355253" y="1877769"/>
              <a:ext cx="879947" cy="738231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headEnd type="none"/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20" name="Groeperen 19"/>
          <p:cNvGrpSpPr/>
          <p:nvPr/>
        </p:nvGrpSpPr>
        <p:grpSpPr>
          <a:xfrm>
            <a:off x="5943600" y="2511513"/>
            <a:ext cx="2832177" cy="584775"/>
            <a:chOff x="-596977" y="1257314"/>
            <a:chExt cx="2832177" cy="584775"/>
          </a:xfrm>
        </p:grpSpPr>
        <p:sp>
          <p:nvSpPr>
            <p:cNvPr id="21" name="Tekstvak 20"/>
            <p:cNvSpPr txBox="1"/>
            <p:nvPr/>
          </p:nvSpPr>
          <p:spPr>
            <a:xfrm>
              <a:off x="175182" y="1257314"/>
              <a:ext cx="20600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600" b="1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ASSOCIATIE</a:t>
              </a:r>
            </a:p>
            <a:p>
              <a:pPr algn="ctr"/>
              <a:r>
                <a:rPr lang="nl-NL" sz="1600" b="1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(relatie)</a:t>
              </a:r>
            </a:p>
          </p:txBody>
        </p:sp>
        <p:cxnSp>
          <p:nvCxnSpPr>
            <p:cNvPr id="22" name="Rechte verbindingslijn met pijl 21"/>
            <p:cNvCxnSpPr/>
            <p:nvPr/>
          </p:nvCxnSpPr>
          <p:spPr>
            <a:xfrm flipH="1">
              <a:off x="-596977" y="1534721"/>
              <a:ext cx="1142892" cy="156669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headEnd type="none"/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301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VOORBEELDOEFENING “UITZENDBUREAU BLOEMWERK”</a:t>
            </a:r>
          </a:p>
        </p:txBody>
      </p:sp>
      <p:sp>
        <p:nvSpPr>
          <p:cNvPr id="2" name="Rechthoek 1"/>
          <p:cNvSpPr/>
          <p:nvPr/>
        </p:nvSpPr>
        <p:spPr>
          <a:xfrm>
            <a:off x="251460" y="912763"/>
            <a:ext cx="570357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01	Het uitzendbureau Bloemenwerk beschikt over een pool van gespecialiseerde medewerkers.</a:t>
            </a:r>
          </a:p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02	Een vaste groep van kwekers rond Aalsmeer hebben regelmatig één of meer medewerkers nodig.</a:t>
            </a:r>
          </a:p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03	Zij kunnen op de website van Bloemenwerk informatie vinden over de beschikbaarheid en specialisatie van de uitzendkrachten.</a:t>
            </a:r>
          </a:p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04	De uitzendkrachten werken op </a:t>
            </a:r>
            <a:r>
              <a:rPr lang="nl-NL" sz="1400" dirty="0" err="1">
                <a:latin typeface="ArialMT" charset="0"/>
              </a:rPr>
              <a:t>uurbasis</a:t>
            </a:r>
            <a:r>
              <a:rPr lang="nl-NL" sz="1400" dirty="0">
                <a:latin typeface="ArialMT" charset="0"/>
              </a:rPr>
              <a:t>.</a:t>
            </a:r>
          </a:p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05	De werkopzichter noteert in het systeem het aantal uren dat de uitzendkracht heeft gewerkt.</a:t>
            </a:r>
          </a:p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06	Het uitzendbureau gebruikt deze gegevens om per week het salaris te kunnen uitbetalen en om facturen naar de kwekers te sturen.</a:t>
            </a:r>
          </a:p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07	Tevens moet het systeem maandelijks een overzicht kunnen maken van alle uitzendkrachten die die maand hebben gewerkt. </a:t>
            </a:r>
            <a:endParaRPr lang="nl-NL" sz="1400" dirty="0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 rotWithShape="1">
          <a:blip r:embed="rId2"/>
          <a:srcRect l="35690" r="18739"/>
          <a:stretch/>
        </p:blipFill>
        <p:spPr>
          <a:xfrm>
            <a:off x="5989320" y="867043"/>
            <a:ext cx="2926080" cy="416213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02397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VOORBEELDOEFENING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HET BEGIN</a:t>
            </a:r>
          </a:p>
        </p:txBody>
      </p:sp>
      <p:grpSp>
        <p:nvGrpSpPr>
          <p:cNvPr id="9" name="Groeperen 8"/>
          <p:cNvGrpSpPr/>
          <p:nvPr/>
        </p:nvGrpSpPr>
        <p:grpSpPr>
          <a:xfrm>
            <a:off x="253153" y="872490"/>
            <a:ext cx="1291590" cy="1252980"/>
            <a:chOff x="491490" y="1074420"/>
            <a:chExt cx="1291590" cy="1252980"/>
          </a:xfrm>
        </p:grpSpPr>
        <p:sp>
          <p:nvSpPr>
            <p:cNvPr id="10" name="Rechthoek 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UITZENDBUREAU</a:t>
              </a:r>
            </a:p>
          </p:txBody>
        </p:sp>
        <p:sp>
          <p:nvSpPr>
            <p:cNvPr id="11" name="Rechthoek 10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postadres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12" name="Rechthoek 11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7" name="Groeperen 16"/>
          <p:cNvGrpSpPr/>
          <p:nvPr/>
        </p:nvGrpSpPr>
        <p:grpSpPr>
          <a:xfrm>
            <a:off x="5584189" y="872490"/>
            <a:ext cx="1291590" cy="1252980"/>
            <a:chOff x="491490" y="1074420"/>
            <a:chExt cx="1291590" cy="1252980"/>
          </a:xfrm>
        </p:grpSpPr>
        <p:sp>
          <p:nvSpPr>
            <p:cNvPr id="18" name="Rechthoek 17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UITZENDKRACHT</a:t>
              </a:r>
            </a:p>
          </p:txBody>
        </p:sp>
        <p:sp>
          <p:nvSpPr>
            <p:cNvPr id="19" name="Rechthoek 18"/>
            <p:cNvSpPr/>
            <p:nvPr/>
          </p:nvSpPr>
          <p:spPr>
            <a:xfrm>
              <a:off x="491490" y="1325880"/>
              <a:ext cx="1291590" cy="73152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naam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woonadres</a:t>
              </a:r>
            </a:p>
            <a:p>
              <a:r>
                <a:rPr lang="nl-NL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telefoonnummer</a:t>
              </a: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20" name="Rechthoek 19"/>
            <p:cNvSpPr/>
            <p:nvPr/>
          </p:nvSpPr>
          <p:spPr>
            <a:xfrm>
              <a:off x="491490" y="2057400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33" name="Rechte verbindingslijn 32"/>
          <p:cNvCxnSpPr/>
          <p:nvPr/>
        </p:nvCxnSpPr>
        <p:spPr>
          <a:xfrm>
            <a:off x="1544743" y="1505213"/>
            <a:ext cx="403944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Ezelsoor 81"/>
          <p:cNvSpPr/>
          <p:nvPr/>
        </p:nvSpPr>
        <p:spPr>
          <a:xfrm>
            <a:off x="2750827" y="4134096"/>
            <a:ext cx="6109021" cy="841027"/>
          </a:xfrm>
          <a:prstGeom prst="foldedCorner">
            <a:avLst/>
          </a:prstGeom>
          <a:solidFill>
            <a:srgbClr val="FBF6E0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3" name="Rechthoek 82"/>
          <p:cNvSpPr/>
          <p:nvPr/>
        </p:nvSpPr>
        <p:spPr>
          <a:xfrm>
            <a:off x="2881958" y="4282200"/>
            <a:ext cx="570357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1950" indent="-350838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latin typeface="ArialMT" charset="0"/>
              </a:rPr>
              <a:t>01	Het uitzendbureau Bloemenwerk beschikt over een pool van gespecialiseerde medewerkers.</a:t>
            </a:r>
          </a:p>
        </p:txBody>
      </p:sp>
      <p:sp>
        <p:nvSpPr>
          <p:cNvPr id="84" name="Toelichting met afgeronde rechthoek 83"/>
          <p:cNvSpPr/>
          <p:nvPr/>
        </p:nvSpPr>
        <p:spPr>
          <a:xfrm>
            <a:off x="382844" y="2912992"/>
            <a:ext cx="1534446" cy="921590"/>
          </a:xfrm>
          <a:prstGeom prst="wedgeRoundRectCallout">
            <a:avLst>
              <a:gd name="adj1" fmla="val 18077"/>
              <a:gd name="adj2" fmla="val -247296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We tekenen</a:t>
            </a:r>
            <a:b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</a:br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een klasse uitzendbureau.</a:t>
            </a:r>
          </a:p>
        </p:txBody>
      </p:sp>
      <p:sp>
        <p:nvSpPr>
          <p:cNvPr id="85" name="Toelichting met afgeronde rechthoek 84"/>
          <p:cNvSpPr/>
          <p:nvPr/>
        </p:nvSpPr>
        <p:spPr>
          <a:xfrm>
            <a:off x="5657851" y="2912991"/>
            <a:ext cx="1534446" cy="668464"/>
          </a:xfrm>
          <a:prstGeom prst="wedgeRoundRectCallout">
            <a:avLst>
              <a:gd name="adj1" fmla="val 21921"/>
              <a:gd name="adj2" fmla="val -329626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En een klasse uitzendkracht.</a:t>
            </a:r>
          </a:p>
        </p:txBody>
      </p:sp>
      <p:sp>
        <p:nvSpPr>
          <p:cNvPr id="86" name="Toelichting met afgeronde rechthoek 85"/>
          <p:cNvSpPr/>
          <p:nvPr/>
        </p:nvSpPr>
        <p:spPr>
          <a:xfrm>
            <a:off x="2670666" y="2531725"/>
            <a:ext cx="1665359" cy="860403"/>
          </a:xfrm>
          <a:prstGeom prst="wedgeRoundRectCallout">
            <a:avLst>
              <a:gd name="adj1" fmla="val -1132"/>
              <a:gd name="adj2" fmla="val -168520"/>
              <a:gd name="adj3" fmla="val 16667"/>
            </a:avLst>
          </a:prstGeom>
          <a:solidFill>
            <a:srgbClr val="FFD9D7"/>
          </a:solidFill>
          <a:ln>
            <a:solidFill>
              <a:srgbClr val="E4C3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Vervolgens tekenen we de relatie (associatie).</a:t>
            </a:r>
          </a:p>
        </p:txBody>
      </p:sp>
    </p:spTree>
    <p:extLst>
      <p:ext uri="{BB962C8B-B14F-4D97-AF65-F5344CB8AC3E}">
        <p14:creationId xmlns:p14="http://schemas.microsoft.com/office/powerpoint/2010/main" val="121594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5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82" grpId="0" animBg="1"/>
      <p:bldP spid="83" grpId="1"/>
      <p:bldP spid="84" grpId="0" animBg="1"/>
      <p:bldP spid="85" grpId="0" animBg="1"/>
      <p:bldP spid="8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UML: RELATIES NADER BEKEKEN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3 SOORTEN - 1:1</a:t>
            </a:r>
          </a:p>
        </p:txBody>
      </p:sp>
      <p:sp>
        <p:nvSpPr>
          <p:cNvPr id="12" name="Line 22"/>
          <p:cNvSpPr>
            <a:spLocks noChangeShapeType="1"/>
          </p:cNvSpPr>
          <p:nvPr/>
        </p:nvSpPr>
        <p:spPr bwMode="auto">
          <a:xfrm>
            <a:off x="3564437" y="1803088"/>
            <a:ext cx="1902942" cy="0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13" name="Line 22"/>
          <p:cNvSpPr>
            <a:spLocks noChangeShapeType="1"/>
          </p:cNvSpPr>
          <p:nvPr/>
        </p:nvSpPr>
        <p:spPr bwMode="auto">
          <a:xfrm flipH="1" flipV="1">
            <a:off x="3564437" y="2158593"/>
            <a:ext cx="1902942" cy="1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21" name="Rechthoek 20"/>
          <p:cNvSpPr/>
          <p:nvPr/>
        </p:nvSpPr>
        <p:spPr>
          <a:xfrm>
            <a:off x="3564437" y="1408254"/>
            <a:ext cx="170523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één student heeft </a:t>
            </a:r>
            <a:r>
              <a:rPr lang="nl-NL" sz="1100" b="1" dirty="0">
                <a:latin typeface="Arial Narrow" charset="0"/>
                <a:ea typeface="Arial Narrow" charset="0"/>
                <a:cs typeface="Arial Narrow" charset="0"/>
              </a:rPr>
              <a:t>één</a:t>
            </a:r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 laptop</a:t>
            </a:r>
          </a:p>
        </p:txBody>
      </p:sp>
      <p:sp>
        <p:nvSpPr>
          <p:cNvPr id="22" name="Rechthoek 21"/>
          <p:cNvSpPr/>
          <p:nvPr/>
        </p:nvSpPr>
        <p:spPr>
          <a:xfrm>
            <a:off x="3762145" y="2278287"/>
            <a:ext cx="170523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één laptop is van </a:t>
            </a:r>
            <a:r>
              <a:rPr lang="nl-NL" sz="1100" b="1" dirty="0">
                <a:latin typeface="Arial Narrow" charset="0"/>
                <a:ea typeface="Arial Narrow" charset="0"/>
                <a:cs typeface="Arial Narrow" charset="0"/>
              </a:rPr>
              <a:t>één</a:t>
            </a:r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 student</a:t>
            </a:r>
          </a:p>
        </p:txBody>
      </p:sp>
      <p:grpSp>
        <p:nvGrpSpPr>
          <p:cNvPr id="188" name="Groeperen 187"/>
          <p:cNvGrpSpPr/>
          <p:nvPr/>
        </p:nvGrpSpPr>
        <p:grpSpPr>
          <a:xfrm>
            <a:off x="566304" y="3234795"/>
            <a:ext cx="842099" cy="1700591"/>
            <a:chOff x="566304" y="3234795"/>
            <a:chExt cx="842099" cy="1700591"/>
          </a:xfrm>
        </p:grpSpPr>
        <p:sp>
          <p:nvSpPr>
            <p:cNvPr id="5" name="Ovaal 4"/>
            <p:cNvSpPr/>
            <p:nvPr/>
          </p:nvSpPr>
          <p:spPr>
            <a:xfrm>
              <a:off x="566304" y="3234795"/>
              <a:ext cx="842099" cy="142885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1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" name="Ovaal 5"/>
            <p:cNvSpPr/>
            <p:nvPr/>
          </p:nvSpPr>
          <p:spPr>
            <a:xfrm>
              <a:off x="909993" y="3369850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" name="Ovaal 28"/>
            <p:cNvSpPr/>
            <p:nvPr/>
          </p:nvSpPr>
          <p:spPr>
            <a:xfrm>
              <a:off x="1082762" y="3587630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1" name="Ovaal 30"/>
            <p:cNvSpPr/>
            <p:nvPr/>
          </p:nvSpPr>
          <p:spPr>
            <a:xfrm>
              <a:off x="966726" y="4135092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2" name="Ovaal 31"/>
            <p:cNvSpPr/>
            <p:nvPr/>
          </p:nvSpPr>
          <p:spPr>
            <a:xfrm>
              <a:off x="748549" y="3837956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4" name="Ovaal 33"/>
            <p:cNvSpPr/>
            <p:nvPr/>
          </p:nvSpPr>
          <p:spPr>
            <a:xfrm>
              <a:off x="871316" y="4418705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4" name="Rechthoek 53"/>
            <p:cNvSpPr/>
            <p:nvPr/>
          </p:nvSpPr>
          <p:spPr>
            <a:xfrm>
              <a:off x="566304" y="4673776"/>
              <a:ext cx="842099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nl-NL" sz="1100" dirty="0">
                  <a:latin typeface="Arial Narrow" charset="0"/>
                  <a:ea typeface="Arial Narrow" charset="0"/>
                  <a:cs typeface="Arial Narrow" charset="0"/>
                </a:rPr>
                <a:t>STUDENT</a:t>
              </a:r>
              <a:endParaRPr lang="nl-NL" sz="800" dirty="0">
                <a:latin typeface="Arial Narrow" charset="0"/>
                <a:ea typeface="Arial Narrow" charset="0"/>
                <a:cs typeface="Arial Narrow" charset="0"/>
              </a:endParaRPr>
            </a:p>
          </p:txBody>
        </p:sp>
      </p:grpSp>
      <p:grpSp>
        <p:nvGrpSpPr>
          <p:cNvPr id="189" name="Groeperen 188"/>
          <p:cNvGrpSpPr/>
          <p:nvPr/>
        </p:nvGrpSpPr>
        <p:grpSpPr>
          <a:xfrm>
            <a:off x="2185581" y="3234795"/>
            <a:ext cx="842099" cy="1694685"/>
            <a:chOff x="2185581" y="3234795"/>
            <a:chExt cx="842099" cy="1694685"/>
          </a:xfrm>
        </p:grpSpPr>
        <p:sp>
          <p:nvSpPr>
            <p:cNvPr id="28" name="Ovaal 27"/>
            <p:cNvSpPr/>
            <p:nvPr/>
          </p:nvSpPr>
          <p:spPr>
            <a:xfrm>
              <a:off x="2185581" y="3234795"/>
              <a:ext cx="842099" cy="142885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1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4" name="Ovaal 43"/>
            <p:cNvSpPr/>
            <p:nvPr/>
          </p:nvSpPr>
          <p:spPr>
            <a:xfrm flipH="1">
              <a:off x="2537193" y="3362578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5" name="Ovaal 44"/>
            <p:cNvSpPr/>
            <p:nvPr/>
          </p:nvSpPr>
          <p:spPr>
            <a:xfrm flipH="1">
              <a:off x="2403101" y="3625106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7" name="Ovaal 46"/>
            <p:cNvSpPr/>
            <p:nvPr/>
          </p:nvSpPr>
          <p:spPr>
            <a:xfrm flipH="1">
              <a:off x="2434045" y="4065173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8" name="Ovaal 47"/>
            <p:cNvSpPr/>
            <p:nvPr/>
          </p:nvSpPr>
          <p:spPr>
            <a:xfrm flipH="1">
              <a:off x="2613542" y="3848584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0" name="Ovaal 49"/>
            <p:cNvSpPr/>
            <p:nvPr/>
          </p:nvSpPr>
          <p:spPr>
            <a:xfrm flipH="1">
              <a:off x="2622283" y="4304033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5" name="Rechthoek 54"/>
            <p:cNvSpPr/>
            <p:nvPr/>
          </p:nvSpPr>
          <p:spPr>
            <a:xfrm>
              <a:off x="2185581" y="4667870"/>
              <a:ext cx="842099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nl-NL" sz="1100" dirty="0">
                  <a:latin typeface="Arial Narrow" charset="0"/>
                  <a:ea typeface="Arial Narrow" charset="0"/>
                  <a:cs typeface="Arial Narrow" charset="0"/>
                </a:rPr>
                <a:t>LAPTOP</a:t>
              </a:r>
              <a:endParaRPr lang="nl-NL" sz="800" dirty="0">
                <a:latin typeface="Arial Narrow" charset="0"/>
                <a:ea typeface="Arial Narrow" charset="0"/>
                <a:cs typeface="Arial Narrow" charset="0"/>
              </a:endParaRPr>
            </a:p>
          </p:txBody>
        </p:sp>
      </p:grpSp>
      <p:cxnSp>
        <p:nvCxnSpPr>
          <p:cNvPr id="11" name="Rechte verbindingslijn 10"/>
          <p:cNvCxnSpPr>
            <a:stCxn id="29" idx="6"/>
            <a:endCxn id="45" idx="6"/>
          </p:cNvCxnSpPr>
          <p:nvPr/>
        </p:nvCxnSpPr>
        <p:spPr>
          <a:xfrm>
            <a:off x="1191064" y="3651957"/>
            <a:ext cx="1212037" cy="37476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62"/>
          <p:cNvCxnSpPr>
            <a:stCxn id="6" idx="6"/>
            <a:endCxn id="44" idx="6"/>
          </p:cNvCxnSpPr>
          <p:nvPr/>
        </p:nvCxnSpPr>
        <p:spPr>
          <a:xfrm flipV="1">
            <a:off x="1018295" y="3426905"/>
            <a:ext cx="1518898" cy="7272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chte verbindingslijn 67"/>
          <p:cNvCxnSpPr>
            <a:stCxn id="32" idx="6"/>
            <a:endCxn id="48" idx="6"/>
          </p:cNvCxnSpPr>
          <p:nvPr/>
        </p:nvCxnSpPr>
        <p:spPr>
          <a:xfrm>
            <a:off x="856850" y="3902283"/>
            <a:ext cx="1756692" cy="10628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70"/>
          <p:cNvCxnSpPr>
            <a:stCxn id="31" idx="6"/>
            <a:endCxn id="47" idx="6"/>
          </p:cNvCxnSpPr>
          <p:nvPr/>
        </p:nvCxnSpPr>
        <p:spPr>
          <a:xfrm flipV="1">
            <a:off x="1075028" y="4129500"/>
            <a:ext cx="1359017" cy="69919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78"/>
          <p:cNvCxnSpPr>
            <a:stCxn id="34" idx="6"/>
            <a:endCxn id="50" idx="6"/>
          </p:cNvCxnSpPr>
          <p:nvPr/>
        </p:nvCxnSpPr>
        <p:spPr>
          <a:xfrm flipV="1">
            <a:off x="979618" y="4368360"/>
            <a:ext cx="1642665" cy="114672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Rechthoek 154"/>
          <p:cNvSpPr/>
          <p:nvPr/>
        </p:nvSpPr>
        <p:spPr>
          <a:xfrm>
            <a:off x="0" y="765824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2400" dirty="0">
                <a:latin typeface="Arial Narrow" charset="0"/>
                <a:ea typeface="Arial Narrow" charset="0"/>
                <a:cs typeface="Arial Narrow" charset="0"/>
              </a:rPr>
              <a:t>1-op-1 (1:1) relatie</a:t>
            </a:r>
          </a:p>
        </p:txBody>
      </p:sp>
      <p:graphicFrame>
        <p:nvGraphicFramePr>
          <p:cNvPr id="159" name="Tabel 158"/>
          <p:cNvGraphicFramePr>
            <a:graphicFrameLocks noGrp="1"/>
          </p:cNvGraphicFramePr>
          <p:nvPr>
            <p:extLst/>
          </p:nvPr>
        </p:nvGraphicFramePr>
        <p:xfrm>
          <a:off x="3934118" y="3169333"/>
          <a:ext cx="1577743" cy="18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5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STUDENT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nummer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naam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laptop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1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Jan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F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2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Clara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D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3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Ali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4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Sjaak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5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Chris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6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 err="1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Mehdi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B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60" name="Tabel 159"/>
          <p:cNvGraphicFramePr>
            <a:graphicFrameLocks noGrp="1"/>
          </p:cNvGraphicFramePr>
          <p:nvPr>
            <p:extLst/>
          </p:nvPr>
        </p:nvGraphicFramePr>
        <p:xfrm>
          <a:off x="6965645" y="3169333"/>
          <a:ext cx="1403450" cy="18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4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LAPTOP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code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omschrijving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 err="1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Macbook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B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Acer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Toshiba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D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HP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iPad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F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Samsung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161" name="Rechte verbindingslijn 160"/>
          <p:cNvCxnSpPr/>
          <p:nvPr/>
        </p:nvCxnSpPr>
        <p:spPr>
          <a:xfrm>
            <a:off x="5059610" y="3674361"/>
            <a:ext cx="1873633" cy="1012797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Rechte verbindingslijn 162"/>
          <p:cNvCxnSpPr/>
          <p:nvPr/>
        </p:nvCxnSpPr>
        <p:spPr>
          <a:xfrm>
            <a:off x="5059610" y="3875680"/>
            <a:ext cx="1873633" cy="440067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Rechte verbindingslijn 163"/>
          <p:cNvCxnSpPr/>
          <p:nvPr/>
        </p:nvCxnSpPr>
        <p:spPr>
          <a:xfrm flipV="1">
            <a:off x="5047253" y="3709550"/>
            <a:ext cx="1873633" cy="386164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Rechte verbindingslijn 170"/>
          <p:cNvCxnSpPr/>
          <p:nvPr/>
        </p:nvCxnSpPr>
        <p:spPr>
          <a:xfrm flipV="1">
            <a:off x="5068062" y="4095856"/>
            <a:ext cx="1865181" cy="190523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Rechte verbindingslijn 174"/>
          <p:cNvCxnSpPr/>
          <p:nvPr/>
        </p:nvCxnSpPr>
        <p:spPr>
          <a:xfrm flipV="1">
            <a:off x="5053432" y="4490280"/>
            <a:ext cx="1879811" cy="17689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Rechte verbindingslijn 176"/>
          <p:cNvCxnSpPr/>
          <p:nvPr/>
        </p:nvCxnSpPr>
        <p:spPr>
          <a:xfrm flipV="1">
            <a:off x="5047253" y="3902632"/>
            <a:ext cx="1873633" cy="809240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Rechthoek 182"/>
          <p:cNvSpPr/>
          <p:nvPr/>
        </p:nvSpPr>
        <p:spPr>
          <a:xfrm>
            <a:off x="566304" y="2862133"/>
            <a:ext cx="24613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400" dirty="0">
                <a:latin typeface="Arial Narrow" charset="0"/>
                <a:ea typeface="Arial Narrow" charset="0"/>
                <a:cs typeface="Arial Narrow" charset="0"/>
              </a:rPr>
              <a:t>voorbeeld in </a:t>
            </a:r>
            <a:r>
              <a:rPr lang="nl-NL" sz="1400" dirty="0" err="1">
                <a:latin typeface="Arial Narrow" charset="0"/>
                <a:ea typeface="Arial Narrow" charset="0"/>
                <a:cs typeface="Arial Narrow" charset="0"/>
              </a:rPr>
              <a:t>venn-diagram</a:t>
            </a:r>
            <a:endParaRPr lang="nl-NL" sz="14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84" name="Rechthoek 183"/>
          <p:cNvSpPr/>
          <p:nvPr/>
        </p:nvSpPr>
        <p:spPr>
          <a:xfrm>
            <a:off x="3934118" y="2862133"/>
            <a:ext cx="44349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400" dirty="0">
                <a:latin typeface="Arial Narrow" charset="0"/>
                <a:ea typeface="Arial Narrow" charset="0"/>
                <a:cs typeface="Arial Narrow" charset="0"/>
              </a:rPr>
              <a:t>voorbeeld in een database</a:t>
            </a:r>
          </a:p>
        </p:txBody>
      </p:sp>
      <p:grpSp>
        <p:nvGrpSpPr>
          <p:cNvPr id="42" name="Groeperen 41"/>
          <p:cNvGrpSpPr/>
          <p:nvPr/>
        </p:nvGrpSpPr>
        <p:grpSpPr>
          <a:xfrm>
            <a:off x="1888150" y="1487055"/>
            <a:ext cx="1291590" cy="1023609"/>
            <a:chOff x="491490" y="1074420"/>
            <a:chExt cx="1291590" cy="1023609"/>
          </a:xfrm>
        </p:grpSpPr>
        <p:sp>
          <p:nvSpPr>
            <p:cNvPr id="43" name="Rechthoek 42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STUDENT</a:t>
              </a:r>
            </a:p>
          </p:txBody>
        </p:sp>
        <p:sp>
          <p:nvSpPr>
            <p:cNvPr id="46" name="Rechthoek 45"/>
            <p:cNvSpPr/>
            <p:nvPr/>
          </p:nvSpPr>
          <p:spPr>
            <a:xfrm>
              <a:off x="491490" y="1325880"/>
              <a:ext cx="1291590" cy="50055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49" name="Rechthoek 48"/>
            <p:cNvSpPr/>
            <p:nvPr/>
          </p:nvSpPr>
          <p:spPr>
            <a:xfrm>
              <a:off x="491490" y="1828029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51" name="Groeperen 50"/>
          <p:cNvGrpSpPr/>
          <p:nvPr/>
        </p:nvGrpSpPr>
        <p:grpSpPr>
          <a:xfrm>
            <a:off x="5870695" y="1491577"/>
            <a:ext cx="1291590" cy="1017367"/>
            <a:chOff x="491490" y="1074420"/>
            <a:chExt cx="1291590" cy="1017367"/>
          </a:xfrm>
        </p:grpSpPr>
        <p:sp>
          <p:nvSpPr>
            <p:cNvPr id="52" name="Rechthoek 51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LAPTOP</a:t>
              </a:r>
            </a:p>
          </p:txBody>
        </p:sp>
        <p:sp>
          <p:nvSpPr>
            <p:cNvPr id="53" name="Rechthoek 52"/>
            <p:cNvSpPr/>
            <p:nvPr/>
          </p:nvSpPr>
          <p:spPr>
            <a:xfrm>
              <a:off x="491490" y="1325880"/>
              <a:ext cx="1291590" cy="50055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56" name="Rechthoek 55"/>
            <p:cNvSpPr/>
            <p:nvPr/>
          </p:nvSpPr>
          <p:spPr>
            <a:xfrm>
              <a:off x="491490" y="1821787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57" name="Rechte verbindingslijn 56"/>
          <p:cNvCxnSpPr>
            <a:stCxn id="46" idx="3"/>
            <a:endCxn id="53" idx="1"/>
          </p:cNvCxnSpPr>
          <p:nvPr/>
        </p:nvCxnSpPr>
        <p:spPr>
          <a:xfrm>
            <a:off x="3179740" y="1988795"/>
            <a:ext cx="2690955" cy="452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kstvak 58"/>
          <p:cNvSpPr txBox="1"/>
          <p:nvPr/>
        </p:nvSpPr>
        <p:spPr>
          <a:xfrm>
            <a:off x="5505103" y="1710825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</a:t>
            </a:r>
            <a:r>
              <a:rPr lang="nl-NL" sz="1200" b="1" dirty="0">
                <a:solidFill>
                  <a:srgbClr val="FF0000"/>
                </a:solidFill>
                <a:latin typeface="Arial Narrow" charset="0"/>
                <a:ea typeface="Arial Narrow" charset="0"/>
                <a:cs typeface="Arial Narrow" charset="0"/>
              </a:rPr>
              <a:t>1</a:t>
            </a:r>
          </a:p>
        </p:txBody>
      </p:sp>
      <p:sp>
        <p:nvSpPr>
          <p:cNvPr id="60" name="Tekstvak 59"/>
          <p:cNvSpPr txBox="1"/>
          <p:nvPr/>
        </p:nvSpPr>
        <p:spPr>
          <a:xfrm>
            <a:off x="3151289" y="1705382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</a:t>
            </a:r>
            <a:r>
              <a:rPr lang="nl-NL" sz="1200" b="1" dirty="0">
                <a:solidFill>
                  <a:srgbClr val="FF0000"/>
                </a:solidFill>
                <a:latin typeface="Arial Narrow" charset="0"/>
                <a:ea typeface="Arial Narrow" charset="0"/>
                <a:cs typeface="Arial Narrow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444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00"/>
                            </p:stCondLst>
                            <p:childTnLst>
                              <p:par>
                                <p:cTn id="16" presetID="17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5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5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50"/>
                            </p:stCondLst>
                            <p:childTnLst>
                              <p:par>
                                <p:cTn id="3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00"/>
                            </p:stCondLst>
                            <p:childTnLst>
                              <p:par>
                                <p:cTn id="4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50"/>
                            </p:stCondLst>
                            <p:childTnLst>
                              <p:par>
                                <p:cTn id="4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800"/>
                            </p:stCondLst>
                            <p:childTnLst>
                              <p:par>
                                <p:cTn id="5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50"/>
                            </p:stCondLst>
                            <p:childTnLst>
                              <p:par>
                                <p:cTn id="5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3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95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45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950"/>
                            </p:stCondLst>
                            <p:childTnLst>
                              <p:par>
                                <p:cTn id="7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3" dur="25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200"/>
                            </p:stCondLst>
                            <p:childTnLst>
                              <p:par>
                                <p:cTn id="7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7" dur="2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450"/>
                            </p:stCondLst>
                            <p:childTnLst>
                              <p:par>
                                <p:cTn id="7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1" dur="2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700"/>
                            </p:stCondLst>
                            <p:childTnLst>
                              <p:par>
                                <p:cTn id="8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5" dur="2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950"/>
                            </p:stCondLst>
                            <p:childTnLst>
                              <p:par>
                                <p:cTn id="8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9" dur="2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200"/>
                            </p:stCondLst>
                            <p:childTnLst>
                              <p:par>
                                <p:cTn id="9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3" dur="25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21" grpId="0"/>
      <p:bldP spid="22" grpId="0"/>
      <p:bldP spid="183" grpId="0"/>
      <p:bldP spid="18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UML: RELATIES NADER BEKEKEN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3 SOORTEN - 1:N</a:t>
            </a:r>
          </a:p>
        </p:txBody>
      </p:sp>
      <p:grpSp>
        <p:nvGrpSpPr>
          <p:cNvPr id="188" name="Groeperen 187"/>
          <p:cNvGrpSpPr/>
          <p:nvPr/>
        </p:nvGrpSpPr>
        <p:grpSpPr>
          <a:xfrm>
            <a:off x="566304" y="3234795"/>
            <a:ext cx="842099" cy="1700591"/>
            <a:chOff x="566304" y="3234795"/>
            <a:chExt cx="842099" cy="1700591"/>
          </a:xfrm>
        </p:grpSpPr>
        <p:sp>
          <p:nvSpPr>
            <p:cNvPr id="5" name="Ovaal 4"/>
            <p:cNvSpPr/>
            <p:nvPr/>
          </p:nvSpPr>
          <p:spPr>
            <a:xfrm>
              <a:off x="566304" y="3234795"/>
              <a:ext cx="842099" cy="142885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1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" name="Ovaal 5"/>
            <p:cNvSpPr/>
            <p:nvPr/>
          </p:nvSpPr>
          <p:spPr>
            <a:xfrm>
              <a:off x="909993" y="3369850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2" name="Ovaal 31"/>
            <p:cNvSpPr/>
            <p:nvPr/>
          </p:nvSpPr>
          <p:spPr>
            <a:xfrm>
              <a:off x="748549" y="3837956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4" name="Ovaal 33"/>
            <p:cNvSpPr/>
            <p:nvPr/>
          </p:nvSpPr>
          <p:spPr>
            <a:xfrm>
              <a:off x="871316" y="4418705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4" name="Rechthoek 53"/>
            <p:cNvSpPr/>
            <p:nvPr/>
          </p:nvSpPr>
          <p:spPr>
            <a:xfrm>
              <a:off x="566304" y="4673776"/>
              <a:ext cx="842099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nl-NL" sz="1100" dirty="0">
                  <a:latin typeface="Arial Narrow" charset="0"/>
                  <a:ea typeface="Arial Narrow" charset="0"/>
                  <a:cs typeface="Arial Narrow" charset="0"/>
                </a:rPr>
                <a:t>SLB-ER</a:t>
              </a:r>
              <a:endParaRPr lang="nl-NL" sz="800" dirty="0">
                <a:latin typeface="Arial Narrow" charset="0"/>
                <a:ea typeface="Arial Narrow" charset="0"/>
                <a:cs typeface="Arial Narrow" charset="0"/>
              </a:endParaRPr>
            </a:p>
          </p:txBody>
        </p:sp>
      </p:grpSp>
      <p:grpSp>
        <p:nvGrpSpPr>
          <p:cNvPr id="189" name="Groeperen 188"/>
          <p:cNvGrpSpPr/>
          <p:nvPr/>
        </p:nvGrpSpPr>
        <p:grpSpPr>
          <a:xfrm>
            <a:off x="2185581" y="3234795"/>
            <a:ext cx="842099" cy="1694685"/>
            <a:chOff x="2185581" y="3234795"/>
            <a:chExt cx="842099" cy="1694685"/>
          </a:xfrm>
        </p:grpSpPr>
        <p:sp>
          <p:nvSpPr>
            <p:cNvPr id="28" name="Ovaal 27"/>
            <p:cNvSpPr/>
            <p:nvPr/>
          </p:nvSpPr>
          <p:spPr>
            <a:xfrm>
              <a:off x="2185581" y="3234795"/>
              <a:ext cx="842099" cy="142885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1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4" name="Ovaal 43"/>
            <p:cNvSpPr/>
            <p:nvPr/>
          </p:nvSpPr>
          <p:spPr>
            <a:xfrm flipH="1">
              <a:off x="2537193" y="3362578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5" name="Ovaal 44"/>
            <p:cNvSpPr/>
            <p:nvPr/>
          </p:nvSpPr>
          <p:spPr>
            <a:xfrm flipH="1">
              <a:off x="2403101" y="3625106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7" name="Ovaal 46"/>
            <p:cNvSpPr/>
            <p:nvPr/>
          </p:nvSpPr>
          <p:spPr>
            <a:xfrm flipH="1">
              <a:off x="2434045" y="4065173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8" name="Ovaal 47"/>
            <p:cNvSpPr/>
            <p:nvPr/>
          </p:nvSpPr>
          <p:spPr>
            <a:xfrm flipH="1">
              <a:off x="2613542" y="3848584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0" name="Ovaal 49"/>
            <p:cNvSpPr/>
            <p:nvPr/>
          </p:nvSpPr>
          <p:spPr>
            <a:xfrm flipH="1">
              <a:off x="2622283" y="4304033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5" name="Rechthoek 54"/>
            <p:cNvSpPr/>
            <p:nvPr/>
          </p:nvSpPr>
          <p:spPr>
            <a:xfrm>
              <a:off x="2185581" y="4667870"/>
              <a:ext cx="842099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nl-NL" sz="1100" dirty="0">
                  <a:latin typeface="Arial Narrow" charset="0"/>
                  <a:ea typeface="Arial Narrow" charset="0"/>
                  <a:cs typeface="Arial Narrow" charset="0"/>
                </a:rPr>
                <a:t>STUDENT</a:t>
              </a:r>
              <a:endParaRPr lang="nl-NL" sz="800" dirty="0">
                <a:latin typeface="Arial Narrow" charset="0"/>
                <a:ea typeface="Arial Narrow" charset="0"/>
                <a:cs typeface="Arial Narrow" charset="0"/>
              </a:endParaRPr>
            </a:p>
          </p:txBody>
        </p:sp>
      </p:grpSp>
      <p:cxnSp>
        <p:nvCxnSpPr>
          <p:cNvPr id="11" name="Rechte verbindingslijn 10"/>
          <p:cNvCxnSpPr>
            <a:stCxn id="32" idx="6"/>
            <a:endCxn id="45" idx="6"/>
          </p:cNvCxnSpPr>
          <p:nvPr/>
        </p:nvCxnSpPr>
        <p:spPr>
          <a:xfrm flipV="1">
            <a:off x="856851" y="3689433"/>
            <a:ext cx="1546250" cy="21285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62"/>
          <p:cNvCxnSpPr>
            <a:stCxn id="6" idx="6"/>
            <a:endCxn id="44" idx="6"/>
          </p:cNvCxnSpPr>
          <p:nvPr/>
        </p:nvCxnSpPr>
        <p:spPr>
          <a:xfrm flipV="1">
            <a:off x="1018295" y="3426905"/>
            <a:ext cx="1518898" cy="7272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chte verbindingslijn 67"/>
          <p:cNvCxnSpPr>
            <a:stCxn id="32" idx="6"/>
            <a:endCxn id="48" idx="6"/>
          </p:cNvCxnSpPr>
          <p:nvPr/>
        </p:nvCxnSpPr>
        <p:spPr>
          <a:xfrm>
            <a:off x="856850" y="3902283"/>
            <a:ext cx="1756692" cy="10628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70"/>
          <p:cNvCxnSpPr>
            <a:stCxn id="32" idx="6"/>
            <a:endCxn id="47" idx="6"/>
          </p:cNvCxnSpPr>
          <p:nvPr/>
        </p:nvCxnSpPr>
        <p:spPr>
          <a:xfrm>
            <a:off x="856851" y="3902283"/>
            <a:ext cx="1577194" cy="227217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78"/>
          <p:cNvCxnSpPr>
            <a:stCxn id="34" idx="6"/>
            <a:endCxn id="50" idx="6"/>
          </p:cNvCxnSpPr>
          <p:nvPr/>
        </p:nvCxnSpPr>
        <p:spPr>
          <a:xfrm flipV="1">
            <a:off x="979618" y="4368360"/>
            <a:ext cx="1642665" cy="114672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Rechthoek 154"/>
          <p:cNvSpPr/>
          <p:nvPr/>
        </p:nvSpPr>
        <p:spPr>
          <a:xfrm>
            <a:off x="0" y="765824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2400" dirty="0">
                <a:latin typeface="Arial Narrow" charset="0"/>
                <a:ea typeface="Arial Narrow" charset="0"/>
                <a:cs typeface="Arial Narrow" charset="0"/>
              </a:rPr>
              <a:t>1-op-veel (1:N) relatie</a:t>
            </a:r>
          </a:p>
        </p:txBody>
      </p:sp>
      <p:graphicFrame>
        <p:nvGraphicFramePr>
          <p:cNvPr id="159" name="Tabel 158"/>
          <p:cNvGraphicFramePr>
            <a:graphicFrameLocks noGrp="1"/>
          </p:cNvGraphicFramePr>
          <p:nvPr>
            <p:extLst/>
          </p:nvPr>
        </p:nvGraphicFramePr>
        <p:xfrm>
          <a:off x="4035718" y="3169333"/>
          <a:ext cx="1131093" cy="18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SLB-ER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code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naam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Piet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B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Kees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Jan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D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Mo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Eve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F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Liv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60" name="Tabel 159"/>
          <p:cNvGraphicFramePr>
            <a:graphicFrameLocks noGrp="1"/>
          </p:cNvGraphicFramePr>
          <p:nvPr>
            <p:extLst/>
          </p:nvPr>
        </p:nvGraphicFramePr>
        <p:xfrm>
          <a:off x="6864045" y="3169333"/>
          <a:ext cx="1545993" cy="18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5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STUDENT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nummer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naam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 err="1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slb</a:t>
                      </a:r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-er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1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Jan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2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Clara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B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3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Ali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B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4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Sjaak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B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5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Chris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6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 err="1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Mehdi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D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161" name="Rechte verbindingslijn 160"/>
          <p:cNvCxnSpPr/>
          <p:nvPr/>
        </p:nvCxnSpPr>
        <p:spPr>
          <a:xfrm>
            <a:off x="4206170" y="3679070"/>
            <a:ext cx="3627190" cy="10363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Rechte verbindingslijn 162"/>
          <p:cNvCxnSpPr/>
          <p:nvPr/>
        </p:nvCxnSpPr>
        <p:spPr>
          <a:xfrm>
            <a:off x="4206170" y="3885840"/>
            <a:ext cx="3627190" cy="0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Rechte verbindingslijn 163"/>
          <p:cNvCxnSpPr/>
          <p:nvPr/>
        </p:nvCxnSpPr>
        <p:spPr>
          <a:xfrm>
            <a:off x="4206170" y="3885840"/>
            <a:ext cx="3627190" cy="179333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Rechte verbindingslijn 170"/>
          <p:cNvCxnSpPr/>
          <p:nvPr/>
        </p:nvCxnSpPr>
        <p:spPr>
          <a:xfrm>
            <a:off x="4206170" y="3885840"/>
            <a:ext cx="3627190" cy="418193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Rechte verbindingslijn 174"/>
          <p:cNvCxnSpPr/>
          <p:nvPr/>
        </p:nvCxnSpPr>
        <p:spPr>
          <a:xfrm>
            <a:off x="4206170" y="4088530"/>
            <a:ext cx="3627190" cy="394502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Rechte verbindingslijn 176"/>
          <p:cNvCxnSpPr/>
          <p:nvPr/>
        </p:nvCxnSpPr>
        <p:spPr>
          <a:xfrm>
            <a:off x="4206170" y="4283713"/>
            <a:ext cx="3627190" cy="400223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Rechthoek 182"/>
          <p:cNvSpPr/>
          <p:nvPr/>
        </p:nvSpPr>
        <p:spPr>
          <a:xfrm>
            <a:off x="566304" y="2862133"/>
            <a:ext cx="24613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400" dirty="0">
                <a:latin typeface="Arial Narrow" charset="0"/>
                <a:ea typeface="Arial Narrow" charset="0"/>
                <a:cs typeface="Arial Narrow" charset="0"/>
              </a:rPr>
              <a:t>voorbeeld in </a:t>
            </a:r>
            <a:r>
              <a:rPr lang="nl-NL" sz="1400" dirty="0" err="1">
                <a:latin typeface="Arial Narrow" charset="0"/>
                <a:ea typeface="Arial Narrow" charset="0"/>
                <a:cs typeface="Arial Narrow" charset="0"/>
              </a:rPr>
              <a:t>venn-diagram</a:t>
            </a:r>
            <a:endParaRPr lang="nl-NL" sz="14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84" name="Rechthoek 183"/>
          <p:cNvSpPr/>
          <p:nvPr/>
        </p:nvSpPr>
        <p:spPr>
          <a:xfrm>
            <a:off x="3934118" y="2862133"/>
            <a:ext cx="44349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400" dirty="0">
                <a:latin typeface="Arial Narrow" charset="0"/>
                <a:ea typeface="Arial Narrow" charset="0"/>
                <a:cs typeface="Arial Narrow" charset="0"/>
              </a:rPr>
              <a:t>voorbeeld in een database</a:t>
            </a:r>
          </a:p>
        </p:txBody>
      </p:sp>
      <p:sp>
        <p:nvSpPr>
          <p:cNvPr id="41" name="Line 22"/>
          <p:cNvSpPr>
            <a:spLocks noChangeShapeType="1"/>
          </p:cNvSpPr>
          <p:nvPr/>
        </p:nvSpPr>
        <p:spPr bwMode="auto">
          <a:xfrm>
            <a:off x="3554344" y="1797048"/>
            <a:ext cx="1902942" cy="0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42" name="Line 22"/>
          <p:cNvSpPr>
            <a:spLocks noChangeShapeType="1"/>
          </p:cNvSpPr>
          <p:nvPr/>
        </p:nvSpPr>
        <p:spPr bwMode="auto">
          <a:xfrm flipH="1" flipV="1">
            <a:off x="3554344" y="2164911"/>
            <a:ext cx="1902942" cy="1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43" name="Rechthoek 42"/>
          <p:cNvSpPr/>
          <p:nvPr/>
        </p:nvSpPr>
        <p:spPr>
          <a:xfrm>
            <a:off x="3616129" y="1245449"/>
            <a:ext cx="172994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één </a:t>
            </a:r>
            <a:r>
              <a:rPr lang="nl-NL" sz="1100" dirty="0" err="1">
                <a:latin typeface="Arial Narrow" charset="0"/>
                <a:ea typeface="Arial Narrow" charset="0"/>
                <a:cs typeface="Arial Narrow" charset="0"/>
              </a:rPr>
              <a:t>slb</a:t>
            </a:r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-er begeleidt</a:t>
            </a:r>
            <a:br>
              <a:rPr lang="nl-NL" sz="1100" dirty="0">
                <a:latin typeface="Arial Narrow" charset="0"/>
                <a:ea typeface="Arial Narrow" charset="0"/>
                <a:cs typeface="Arial Narrow" charset="0"/>
              </a:rPr>
            </a:br>
            <a:r>
              <a:rPr lang="nl-NL" sz="1100" b="1" dirty="0">
                <a:latin typeface="Arial Narrow" charset="0"/>
                <a:ea typeface="Arial Narrow" charset="0"/>
                <a:cs typeface="Arial Narrow" charset="0"/>
              </a:rPr>
              <a:t>één of meer</a:t>
            </a:r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 studenten</a:t>
            </a:r>
          </a:p>
        </p:txBody>
      </p:sp>
      <p:sp>
        <p:nvSpPr>
          <p:cNvPr id="46" name="Rechthoek 45"/>
          <p:cNvSpPr/>
          <p:nvPr/>
        </p:nvSpPr>
        <p:spPr>
          <a:xfrm>
            <a:off x="3739694" y="2276122"/>
            <a:ext cx="149516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één student wordt begeleidt door </a:t>
            </a:r>
            <a:r>
              <a:rPr lang="nl-NL" sz="1100" b="1" dirty="0">
                <a:latin typeface="Arial Narrow" charset="0"/>
                <a:ea typeface="Arial Narrow" charset="0"/>
                <a:cs typeface="Arial Narrow" charset="0"/>
              </a:rPr>
              <a:t>één </a:t>
            </a:r>
            <a:r>
              <a:rPr lang="nl-NL" sz="1100" dirty="0" err="1">
                <a:latin typeface="Arial Narrow" charset="0"/>
                <a:ea typeface="Arial Narrow" charset="0"/>
                <a:cs typeface="Arial Narrow" charset="0"/>
              </a:rPr>
              <a:t>slb</a:t>
            </a:r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-er</a:t>
            </a:r>
          </a:p>
        </p:txBody>
      </p:sp>
      <p:cxnSp>
        <p:nvCxnSpPr>
          <p:cNvPr id="69" name="Rechte verbindingslijn 68"/>
          <p:cNvCxnSpPr/>
          <p:nvPr/>
        </p:nvCxnSpPr>
        <p:spPr>
          <a:xfrm>
            <a:off x="4206170" y="4475321"/>
            <a:ext cx="3627190" cy="485739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Rechte verbindingslijn 69"/>
          <p:cNvCxnSpPr/>
          <p:nvPr/>
        </p:nvCxnSpPr>
        <p:spPr>
          <a:xfrm>
            <a:off x="4201833" y="4483032"/>
            <a:ext cx="3631527" cy="628722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Rechte verbindingslijn 72"/>
          <p:cNvCxnSpPr/>
          <p:nvPr/>
        </p:nvCxnSpPr>
        <p:spPr>
          <a:xfrm>
            <a:off x="4222153" y="4696392"/>
            <a:ext cx="3611207" cy="500884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eperen 48"/>
          <p:cNvGrpSpPr/>
          <p:nvPr/>
        </p:nvGrpSpPr>
        <p:grpSpPr>
          <a:xfrm>
            <a:off x="1888150" y="1487055"/>
            <a:ext cx="1291590" cy="1023609"/>
            <a:chOff x="491490" y="1074420"/>
            <a:chExt cx="1291590" cy="1023609"/>
          </a:xfrm>
        </p:grpSpPr>
        <p:sp>
          <p:nvSpPr>
            <p:cNvPr id="51" name="Rechthoek 50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SLB-ER</a:t>
              </a:r>
            </a:p>
          </p:txBody>
        </p:sp>
        <p:sp>
          <p:nvSpPr>
            <p:cNvPr id="52" name="Rechthoek 51"/>
            <p:cNvSpPr/>
            <p:nvPr/>
          </p:nvSpPr>
          <p:spPr>
            <a:xfrm>
              <a:off x="491490" y="1325880"/>
              <a:ext cx="1291590" cy="50055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53" name="Rechthoek 52"/>
            <p:cNvSpPr/>
            <p:nvPr/>
          </p:nvSpPr>
          <p:spPr>
            <a:xfrm>
              <a:off x="491490" y="1828029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56" name="Groeperen 55"/>
          <p:cNvGrpSpPr/>
          <p:nvPr/>
        </p:nvGrpSpPr>
        <p:grpSpPr>
          <a:xfrm>
            <a:off x="5870695" y="1491577"/>
            <a:ext cx="1291590" cy="1017367"/>
            <a:chOff x="491490" y="1074420"/>
            <a:chExt cx="1291590" cy="1017367"/>
          </a:xfrm>
        </p:grpSpPr>
        <p:sp>
          <p:nvSpPr>
            <p:cNvPr id="59" name="Rechthoek 58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STUDENT</a:t>
              </a:r>
            </a:p>
          </p:txBody>
        </p:sp>
        <p:sp>
          <p:nvSpPr>
            <p:cNvPr id="60" name="Rechthoek 59"/>
            <p:cNvSpPr/>
            <p:nvPr/>
          </p:nvSpPr>
          <p:spPr>
            <a:xfrm>
              <a:off x="491490" y="1325880"/>
              <a:ext cx="1291590" cy="50055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61" name="Rechthoek 60"/>
            <p:cNvSpPr/>
            <p:nvPr/>
          </p:nvSpPr>
          <p:spPr>
            <a:xfrm>
              <a:off x="491490" y="1821787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62" name="Rechte verbindingslijn 61"/>
          <p:cNvCxnSpPr/>
          <p:nvPr/>
        </p:nvCxnSpPr>
        <p:spPr>
          <a:xfrm>
            <a:off x="3179740" y="1988795"/>
            <a:ext cx="2690955" cy="452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kstvak 63"/>
          <p:cNvSpPr txBox="1"/>
          <p:nvPr/>
        </p:nvSpPr>
        <p:spPr>
          <a:xfrm>
            <a:off x="5505103" y="1710825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</a:t>
            </a:r>
            <a:r>
              <a:rPr lang="nl-NL" sz="1200" b="1" dirty="0">
                <a:solidFill>
                  <a:srgbClr val="FF0000"/>
                </a:solidFill>
                <a:latin typeface="Arial Narrow" charset="0"/>
                <a:ea typeface="Arial Narrow" charset="0"/>
                <a:cs typeface="Arial Narrow" charset="0"/>
              </a:rPr>
              <a:t>*</a:t>
            </a:r>
          </a:p>
        </p:txBody>
      </p:sp>
      <p:sp>
        <p:nvSpPr>
          <p:cNvPr id="65" name="Tekstvak 64"/>
          <p:cNvSpPr txBox="1"/>
          <p:nvPr/>
        </p:nvSpPr>
        <p:spPr>
          <a:xfrm>
            <a:off x="3151289" y="1705382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</a:t>
            </a:r>
            <a:r>
              <a:rPr lang="nl-NL" sz="1200" b="1" dirty="0">
                <a:solidFill>
                  <a:srgbClr val="FF0000"/>
                </a:solidFill>
                <a:latin typeface="Arial Narrow" charset="0"/>
                <a:ea typeface="Arial Narrow" charset="0"/>
                <a:cs typeface="Arial Narrow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132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00"/>
                            </p:stCondLst>
                            <p:childTnLst>
                              <p:par>
                                <p:cTn id="16" presetID="17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6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00"/>
                            </p:stCondLst>
                            <p:childTnLst>
                              <p:par>
                                <p:cTn id="3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450"/>
                            </p:stCondLst>
                            <p:childTnLst>
                              <p:par>
                                <p:cTn id="4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700"/>
                            </p:stCondLst>
                            <p:childTnLst>
                              <p:par>
                                <p:cTn id="4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950"/>
                            </p:stCondLst>
                            <p:childTnLst>
                              <p:par>
                                <p:cTn id="5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200"/>
                            </p:stCondLst>
                            <p:childTnLst>
                              <p:par>
                                <p:cTn id="5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45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1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6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100"/>
                            </p:stCondLst>
                            <p:childTnLst>
                              <p:par>
                                <p:cTn id="7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3" dur="25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350"/>
                            </p:stCondLst>
                            <p:childTnLst>
                              <p:par>
                                <p:cTn id="7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7" dur="2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600"/>
                            </p:stCondLst>
                            <p:childTnLst>
                              <p:par>
                                <p:cTn id="7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1" dur="2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850"/>
                            </p:stCondLst>
                            <p:childTnLst>
                              <p:par>
                                <p:cTn id="8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5" dur="2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100"/>
                            </p:stCondLst>
                            <p:childTnLst>
                              <p:par>
                                <p:cTn id="8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9" dur="2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350"/>
                            </p:stCondLst>
                            <p:childTnLst>
                              <p:par>
                                <p:cTn id="9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3" dur="25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600"/>
                            </p:stCondLst>
                            <p:childTnLst>
                              <p:par>
                                <p:cTn id="9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850"/>
                            </p:stCondLst>
                            <p:childTnLst>
                              <p:par>
                                <p:cTn id="9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1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9100"/>
                            </p:stCondLst>
                            <p:childTnLst>
                              <p:par>
                                <p:cTn id="10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5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/>
      <p:bldP spid="184" grpId="0"/>
      <p:bldP spid="41" grpId="0" animBg="1"/>
      <p:bldP spid="42" grpId="0" animBg="1"/>
      <p:bldP spid="43" grpId="0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eperen 30"/>
          <p:cNvGrpSpPr/>
          <p:nvPr/>
        </p:nvGrpSpPr>
        <p:grpSpPr>
          <a:xfrm>
            <a:off x="566304" y="3234795"/>
            <a:ext cx="842099" cy="1700591"/>
            <a:chOff x="566304" y="3234795"/>
            <a:chExt cx="842099" cy="1700591"/>
          </a:xfrm>
        </p:grpSpPr>
        <p:sp>
          <p:nvSpPr>
            <p:cNvPr id="5" name="Ovaal 4"/>
            <p:cNvSpPr/>
            <p:nvPr/>
          </p:nvSpPr>
          <p:spPr>
            <a:xfrm>
              <a:off x="566304" y="3234795"/>
              <a:ext cx="842099" cy="142885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1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" name="Ovaal 5"/>
            <p:cNvSpPr/>
            <p:nvPr/>
          </p:nvSpPr>
          <p:spPr>
            <a:xfrm>
              <a:off x="909993" y="3369850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2" name="Ovaal 31"/>
            <p:cNvSpPr/>
            <p:nvPr/>
          </p:nvSpPr>
          <p:spPr>
            <a:xfrm>
              <a:off x="748549" y="3837956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4" name="Ovaal 33"/>
            <p:cNvSpPr/>
            <p:nvPr/>
          </p:nvSpPr>
          <p:spPr>
            <a:xfrm>
              <a:off x="871316" y="4418705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4" name="Rechthoek 53"/>
            <p:cNvSpPr/>
            <p:nvPr/>
          </p:nvSpPr>
          <p:spPr>
            <a:xfrm>
              <a:off x="566304" y="4673776"/>
              <a:ext cx="842099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nl-NL" sz="1100" dirty="0">
                  <a:latin typeface="Arial Narrow" charset="0"/>
                  <a:ea typeface="Arial Narrow" charset="0"/>
                  <a:cs typeface="Arial Narrow" charset="0"/>
                </a:rPr>
                <a:t>STUDENT</a:t>
              </a:r>
              <a:endParaRPr lang="nl-NL" sz="800" dirty="0"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64" name="Ovaal 63"/>
            <p:cNvSpPr/>
            <p:nvPr/>
          </p:nvSpPr>
          <p:spPr>
            <a:xfrm>
              <a:off x="1023716" y="4138615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5" name="Ovaal 64"/>
            <p:cNvSpPr/>
            <p:nvPr/>
          </p:nvSpPr>
          <p:spPr>
            <a:xfrm>
              <a:off x="1023716" y="3607265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UML: RELATIES NADER BEKEKEN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3 SOORTEN - N:M</a:t>
            </a:r>
          </a:p>
        </p:txBody>
      </p:sp>
      <p:grpSp>
        <p:nvGrpSpPr>
          <p:cNvPr id="189" name="Groeperen 188"/>
          <p:cNvGrpSpPr/>
          <p:nvPr/>
        </p:nvGrpSpPr>
        <p:grpSpPr>
          <a:xfrm>
            <a:off x="2185581" y="3234795"/>
            <a:ext cx="842099" cy="1694685"/>
            <a:chOff x="2185581" y="3234795"/>
            <a:chExt cx="842099" cy="1694685"/>
          </a:xfrm>
        </p:grpSpPr>
        <p:sp>
          <p:nvSpPr>
            <p:cNvPr id="28" name="Ovaal 27"/>
            <p:cNvSpPr/>
            <p:nvPr/>
          </p:nvSpPr>
          <p:spPr>
            <a:xfrm>
              <a:off x="2185581" y="3234795"/>
              <a:ext cx="842099" cy="142885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1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4" name="Ovaal 43"/>
            <p:cNvSpPr/>
            <p:nvPr/>
          </p:nvSpPr>
          <p:spPr>
            <a:xfrm flipH="1">
              <a:off x="2537193" y="3362578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5" name="Ovaal 44"/>
            <p:cNvSpPr/>
            <p:nvPr/>
          </p:nvSpPr>
          <p:spPr>
            <a:xfrm flipH="1">
              <a:off x="2403101" y="3625106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7" name="Ovaal 46"/>
            <p:cNvSpPr/>
            <p:nvPr/>
          </p:nvSpPr>
          <p:spPr>
            <a:xfrm flipH="1">
              <a:off x="2434045" y="4065173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8" name="Ovaal 47"/>
            <p:cNvSpPr/>
            <p:nvPr/>
          </p:nvSpPr>
          <p:spPr>
            <a:xfrm flipH="1">
              <a:off x="2613542" y="3848584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0" name="Ovaal 49"/>
            <p:cNvSpPr/>
            <p:nvPr/>
          </p:nvSpPr>
          <p:spPr>
            <a:xfrm flipH="1">
              <a:off x="2622283" y="4304033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5" name="Rechthoek 54"/>
            <p:cNvSpPr/>
            <p:nvPr/>
          </p:nvSpPr>
          <p:spPr>
            <a:xfrm>
              <a:off x="2185581" y="4667870"/>
              <a:ext cx="842099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nl-NL" sz="1100" dirty="0">
                  <a:latin typeface="Arial Narrow" charset="0"/>
                  <a:ea typeface="Arial Narrow" charset="0"/>
                  <a:cs typeface="Arial Narrow" charset="0"/>
                </a:rPr>
                <a:t>VAK</a:t>
              </a:r>
              <a:endParaRPr lang="nl-NL" sz="800" dirty="0">
                <a:latin typeface="Arial Narrow" charset="0"/>
                <a:ea typeface="Arial Narrow" charset="0"/>
                <a:cs typeface="Arial Narrow" charset="0"/>
              </a:endParaRPr>
            </a:p>
          </p:txBody>
        </p:sp>
      </p:grpSp>
      <p:cxnSp>
        <p:nvCxnSpPr>
          <p:cNvPr id="11" name="Rechte verbindingslijn 10"/>
          <p:cNvCxnSpPr>
            <a:stCxn id="32" idx="6"/>
            <a:endCxn id="45" idx="6"/>
          </p:cNvCxnSpPr>
          <p:nvPr/>
        </p:nvCxnSpPr>
        <p:spPr>
          <a:xfrm flipV="1">
            <a:off x="856851" y="3689433"/>
            <a:ext cx="1546250" cy="21285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62"/>
          <p:cNvCxnSpPr>
            <a:stCxn id="6" idx="6"/>
            <a:endCxn id="44" idx="6"/>
          </p:cNvCxnSpPr>
          <p:nvPr/>
        </p:nvCxnSpPr>
        <p:spPr>
          <a:xfrm flipV="1">
            <a:off x="1018295" y="3426905"/>
            <a:ext cx="1518898" cy="7272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Rechte verbindingslijn 67"/>
          <p:cNvCxnSpPr>
            <a:stCxn id="32" idx="6"/>
            <a:endCxn id="48" idx="6"/>
          </p:cNvCxnSpPr>
          <p:nvPr/>
        </p:nvCxnSpPr>
        <p:spPr>
          <a:xfrm>
            <a:off x="856850" y="3902283"/>
            <a:ext cx="1756692" cy="10628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70"/>
          <p:cNvCxnSpPr>
            <a:stCxn id="32" idx="6"/>
            <a:endCxn id="47" idx="6"/>
          </p:cNvCxnSpPr>
          <p:nvPr/>
        </p:nvCxnSpPr>
        <p:spPr>
          <a:xfrm>
            <a:off x="856851" y="3902283"/>
            <a:ext cx="1577194" cy="227217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Rechte verbindingslijn 78"/>
          <p:cNvCxnSpPr>
            <a:stCxn id="34" idx="6"/>
            <a:endCxn id="50" idx="6"/>
          </p:cNvCxnSpPr>
          <p:nvPr/>
        </p:nvCxnSpPr>
        <p:spPr>
          <a:xfrm flipV="1">
            <a:off x="979618" y="4368360"/>
            <a:ext cx="1642665" cy="114672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Rechthoek 154"/>
          <p:cNvSpPr/>
          <p:nvPr/>
        </p:nvSpPr>
        <p:spPr>
          <a:xfrm>
            <a:off x="0" y="765824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2400" dirty="0">
                <a:latin typeface="Arial Narrow" charset="0"/>
                <a:ea typeface="Arial Narrow" charset="0"/>
                <a:cs typeface="Arial Narrow" charset="0"/>
              </a:rPr>
              <a:t>Veel-op-veel (N:M) relatie</a:t>
            </a:r>
          </a:p>
        </p:txBody>
      </p:sp>
      <p:graphicFrame>
        <p:nvGraphicFramePr>
          <p:cNvPr id="159" name="Tabel 158"/>
          <p:cNvGraphicFramePr>
            <a:graphicFrameLocks noGrp="1"/>
          </p:cNvGraphicFramePr>
          <p:nvPr>
            <p:extLst/>
          </p:nvPr>
        </p:nvGraphicFramePr>
        <p:xfrm>
          <a:off x="4035718" y="3169333"/>
          <a:ext cx="1099343" cy="18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STUDENT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nummer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naam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1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Piet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2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Kees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3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Jan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4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Mo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5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Eve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6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Liv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60" name="Tabel 159"/>
          <p:cNvGraphicFramePr>
            <a:graphicFrameLocks noGrp="1"/>
          </p:cNvGraphicFramePr>
          <p:nvPr>
            <p:extLst/>
          </p:nvPr>
        </p:nvGraphicFramePr>
        <p:xfrm>
          <a:off x="7249007" y="3169333"/>
          <a:ext cx="1200943" cy="18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7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VAK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code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naam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Wiskunde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B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Informatica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Engels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D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Nederlands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Frans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F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Rekenen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83" name="Rechthoek 182"/>
          <p:cNvSpPr/>
          <p:nvPr/>
        </p:nvSpPr>
        <p:spPr>
          <a:xfrm>
            <a:off x="566304" y="2862133"/>
            <a:ext cx="24613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400" dirty="0">
                <a:latin typeface="Arial Narrow" charset="0"/>
                <a:ea typeface="Arial Narrow" charset="0"/>
                <a:cs typeface="Arial Narrow" charset="0"/>
              </a:rPr>
              <a:t>voorbeeld in </a:t>
            </a:r>
            <a:r>
              <a:rPr lang="nl-NL" sz="1400" dirty="0" err="1">
                <a:latin typeface="Arial Narrow" charset="0"/>
                <a:ea typeface="Arial Narrow" charset="0"/>
                <a:cs typeface="Arial Narrow" charset="0"/>
              </a:rPr>
              <a:t>venn-diagram</a:t>
            </a:r>
            <a:endParaRPr lang="nl-NL" sz="14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84" name="Rechthoek 183"/>
          <p:cNvSpPr/>
          <p:nvPr/>
        </p:nvSpPr>
        <p:spPr>
          <a:xfrm>
            <a:off x="3934118" y="2862133"/>
            <a:ext cx="44349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400" dirty="0">
                <a:latin typeface="Arial Narrow" charset="0"/>
                <a:ea typeface="Arial Narrow" charset="0"/>
                <a:cs typeface="Arial Narrow" charset="0"/>
              </a:rPr>
              <a:t>voorbeeld in een database</a:t>
            </a:r>
          </a:p>
        </p:txBody>
      </p:sp>
      <p:sp>
        <p:nvSpPr>
          <p:cNvPr id="51" name="Line 22"/>
          <p:cNvSpPr>
            <a:spLocks noChangeShapeType="1"/>
          </p:cNvSpPr>
          <p:nvPr/>
        </p:nvSpPr>
        <p:spPr bwMode="auto">
          <a:xfrm>
            <a:off x="3552759" y="1806204"/>
            <a:ext cx="1902942" cy="0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52" name="Line 22"/>
          <p:cNvSpPr>
            <a:spLocks noChangeShapeType="1"/>
          </p:cNvSpPr>
          <p:nvPr/>
        </p:nvSpPr>
        <p:spPr bwMode="auto">
          <a:xfrm flipH="1" flipV="1">
            <a:off x="3552759" y="2149351"/>
            <a:ext cx="1902942" cy="1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53" name="Rechthoek 52"/>
          <p:cNvSpPr/>
          <p:nvPr/>
        </p:nvSpPr>
        <p:spPr>
          <a:xfrm>
            <a:off x="3787536" y="1241817"/>
            <a:ext cx="133453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één student volgt</a:t>
            </a:r>
            <a:br>
              <a:rPr lang="nl-NL" sz="1100" dirty="0">
                <a:latin typeface="Arial Narrow" charset="0"/>
                <a:ea typeface="Arial Narrow" charset="0"/>
                <a:cs typeface="Arial Narrow" charset="0"/>
              </a:rPr>
            </a:br>
            <a:r>
              <a:rPr lang="nl-NL" sz="1100" b="1" dirty="0">
                <a:latin typeface="Arial Narrow" charset="0"/>
                <a:ea typeface="Arial Narrow" charset="0"/>
                <a:cs typeface="Arial Narrow" charset="0"/>
              </a:rPr>
              <a:t>één of meer</a:t>
            </a:r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 vakken</a:t>
            </a:r>
          </a:p>
        </p:txBody>
      </p:sp>
      <p:sp>
        <p:nvSpPr>
          <p:cNvPr id="56" name="Rechthoek 55"/>
          <p:cNvSpPr/>
          <p:nvPr/>
        </p:nvSpPr>
        <p:spPr>
          <a:xfrm>
            <a:off x="3762823" y="2272489"/>
            <a:ext cx="159402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één vak wordt gevolgd door </a:t>
            </a:r>
            <a:r>
              <a:rPr lang="nl-NL" sz="1100" b="1" dirty="0">
                <a:latin typeface="Arial Narrow" charset="0"/>
                <a:ea typeface="Arial Narrow" charset="0"/>
                <a:cs typeface="Arial Narrow" charset="0"/>
              </a:rPr>
              <a:t>één of meer</a:t>
            </a:r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 studenten</a:t>
            </a:r>
          </a:p>
        </p:txBody>
      </p:sp>
      <p:cxnSp>
        <p:nvCxnSpPr>
          <p:cNvPr id="66" name="Rechte verbindingslijn 65"/>
          <p:cNvCxnSpPr>
            <a:stCxn id="64" idx="6"/>
            <a:endCxn id="50" idx="6"/>
          </p:cNvCxnSpPr>
          <p:nvPr/>
        </p:nvCxnSpPr>
        <p:spPr>
          <a:xfrm>
            <a:off x="1132018" y="4202942"/>
            <a:ext cx="1490265" cy="165418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Rechte verbindingslijn 71"/>
          <p:cNvCxnSpPr>
            <a:endCxn id="50" idx="6"/>
          </p:cNvCxnSpPr>
          <p:nvPr/>
        </p:nvCxnSpPr>
        <p:spPr>
          <a:xfrm>
            <a:off x="856850" y="3912911"/>
            <a:ext cx="1765433" cy="455449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Rechte verbindingslijn 73"/>
          <p:cNvCxnSpPr>
            <a:stCxn id="65" idx="6"/>
            <a:endCxn id="47" idx="6"/>
          </p:cNvCxnSpPr>
          <p:nvPr/>
        </p:nvCxnSpPr>
        <p:spPr>
          <a:xfrm>
            <a:off x="1132018" y="3671592"/>
            <a:ext cx="1302027" cy="457908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Rechte verbindingslijn 74"/>
          <p:cNvCxnSpPr>
            <a:stCxn id="34" idx="6"/>
            <a:endCxn id="47" idx="6"/>
          </p:cNvCxnSpPr>
          <p:nvPr/>
        </p:nvCxnSpPr>
        <p:spPr>
          <a:xfrm flipV="1">
            <a:off x="979618" y="4129500"/>
            <a:ext cx="1454427" cy="353532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8" name="Tabel 77"/>
          <p:cNvGraphicFramePr>
            <a:graphicFrameLocks noGrp="1"/>
          </p:cNvGraphicFramePr>
          <p:nvPr>
            <p:extLst/>
          </p:nvPr>
        </p:nvGraphicFramePr>
        <p:xfrm>
          <a:off x="5654995" y="3171170"/>
          <a:ext cx="874250" cy="18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1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VOLGT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nummer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code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1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2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2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B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2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3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D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3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73" name="Rechte verbindingslijn 72"/>
          <p:cNvCxnSpPr/>
          <p:nvPr/>
        </p:nvCxnSpPr>
        <p:spPr>
          <a:xfrm>
            <a:off x="4206201" y="3689433"/>
            <a:ext cx="1448794" cy="0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Rechte verbindingslijn 80"/>
          <p:cNvCxnSpPr/>
          <p:nvPr/>
        </p:nvCxnSpPr>
        <p:spPr>
          <a:xfrm>
            <a:off x="4206201" y="3887071"/>
            <a:ext cx="1448794" cy="0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Rechte verbindingslijn 81"/>
          <p:cNvCxnSpPr/>
          <p:nvPr/>
        </p:nvCxnSpPr>
        <p:spPr>
          <a:xfrm>
            <a:off x="4206201" y="3907597"/>
            <a:ext cx="1448794" cy="181101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Rechte verbindingslijn 83"/>
          <p:cNvCxnSpPr/>
          <p:nvPr/>
        </p:nvCxnSpPr>
        <p:spPr>
          <a:xfrm>
            <a:off x="4206201" y="3907597"/>
            <a:ext cx="1436689" cy="382727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Rechte verbindingslijn 85"/>
          <p:cNvCxnSpPr/>
          <p:nvPr/>
        </p:nvCxnSpPr>
        <p:spPr>
          <a:xfrm>
            <a:off x="4209890" y="4073036"/>
            <a:ext cx="1433000" cy="409996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Rechte verbindingslijn 87"/>
          <p:cNvCxnSpPr/>
          <p:nvPr/>
        </p:nvCxnSpPr>
        <p:spPr>
          <a:xfrm>
            <a:off x="4206201" y="4087550"/>
            <a:ext cx="1454091" cy="608895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Rechte verbindingslijn 89"/>
          <p:cNvCxnSpPr/>
          <p:nvPr/>
        </p:nvCxnSpPr>
        <p:spPr>
          <a:xfrm>
            <a:off x="4230120" y="4286449"/>
            <a:ext cx="1442277" cy="643031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Rechte verbindingslijn 91"/>
          <p:cNvCxnSpPr/>
          <p:nvPr/>
        </p:nvCxnSpPr>
        <p:spPr>
          <a:xfrm>
            <a:off x="4232257" y="4490256"/>
            <a:ext cx="1440140" cy="589791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Rechte verbindingslijn 93"/>
          <p:cNvCxnSpPr/>
          <p:nvPr/>
        </p:nvCxnSpPr>
        <p:spPr>
          <a:xfrm>
            <a:off x="4223556" y="4696445"/>
            <a:ext cx="1448841" cy="503285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Rechte verbindingslijn 96"/>
          <p:cNvCxnSpPr/>
          <p:nvPr/>
        </p:nvCxnSpPr>
        <p:spPr>
          <a:xfrm>
            <a:off x="6392159" y="3692174"/>
            <a:ext cx="856848" cy="4132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Rechte verbindingslijn 99"/>
          <p:cNvCxnSpPr/>
          <p:nvPr/>
        </p:nvCxnSpPr>
        <p:spPr>
          <a:xfrm flipV="1">
            <a:off x="6392159" y="3689433"/>
            <a:ext cx="856848" cy="192643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Rechte verbindingslijn 101"/>
          <p:cNvCxnSpPr/>
          <p:nvPr/>
        </p:nvCxnSpPr>
        <p:spPr>
          <a:xfrm flipV="1">
            <a:off x="6392159" y="3900546"/>
            <a:ext cx="856848" cy="198414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Rechte verbindingslijn 103"/>
          <p:cNvCxnSpPr>
            <a:endCxn id="160" idx="1"/>
          </p:cNvCxnSpPr>
          <p:nvPr/>
        </p:nvCxnSpPr>
        <p:spPr>
          <a:xfrm flipV="1">
            <a:off x="6392159" y="4085713"/>
            <a:ext cx="856848" cy="216242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Rechte verbindingslijn 105"/>
          <p:cNvCxnSpPr/>
          <p:nvPr/>
        </p:nvCxnSpPr>
        <p:spPr>
          <a:xfrm flipV="1">
            <a:off x="6392159" y="4285651"/>
            <a:ext cx="856848" cy="216242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Rechte verbindingslijn 106"/>
          <p:cNvCxnSpPr/>
          <p:nvPr/>
        </p:nvCxnSpPr>
        <p:spPr>
          <a:xfrm flipV="1">
            <a:off x="6392159" y="4499843"/>
            <a:ext cx="856848" cy="216242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Rechte verbindingslijn 107"/>
          <p:cNvCxnSpPr/>
          <p:nvPr/>
        </p:nvCxnSpPr>
        <p:spPr>
          <a:xfrm flipV="1">
            <a:off x="6392159" y="4705864"/>
            <a:ext cx="856848" cy="216242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eperen 66"/>
          <p:cNvGrpSpPr/>
          <p:nvPr/>
        </p:nvGrpSpPr>
        <p:grpSpPr>
          <a:xfrm>
            <a:off x="1888150" y="1487055"/>
            <a:ext cx="1291590" cy="1023609"/>
            <a:chOff x="491490" y="1074420"/>
            <a:chExt cx="1291590" cy="1023609"/>
          </a:xfrm>
        </p:grpSpPr>
        <p:sp>
          <p:nvSpPr>
            <p:cNvPr id="69" name="Rechthoek 68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STUDENT</a:t>
              </a:r>
            </a:p>
          </p:txBody>
        </p:sp>
        <p:sp>
          <p:nvSpPr>
            <p:cNvPr id="70" name="Rechthoek 69"/>
            <p:cNvSpPr/>
            <p:nvPr/>
          </p:nvSpPr>
          <p:spPr>
            <a:xfrm>
              <a:off x="491490" y="1325880"/>
              <a:ext cx="1291590" cy="50055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76" name="Rechthoek 75"/>
            <p:cNvSpPr/>
            <p:nvPr/>
          </p:nvSpPr>
          <p:spPr>
            <a:xfrm>
              <a:off x="491490" y="1828029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77" name="Groeperen 76"/>
          <p:cNvGrpSpPr/>
          <p:nvPr/>
        </p:nvGrpSpPr>
        <p:grpSpPr>
          <a:xfrm>
            <a:off x="5870695" y="1491577"/>
            <a:ext cx="1291590" cy="1017367"/>
            <a:chOff x="491490" y="1074420"/>
            <a:chExt cx="1291590" cy="1017367"/>
          </a:xfrm>
        </p:grpSpPr>
        <p:sp>
          <p:nvSpPr>
            <p:cNvPr id="80" name="Rechthoek 79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VAK</a:t>
              </a:r>
            </a:p>
          </p:txBody>
        </p:sp>
        <p:sp>
          <p:nvSpPr>
            <p:cNvPr id="83" name="Rechthoek 82"/>
            <p:cNvSpPr/>
            <p:nvPr/>
          </p:nvSpPr>
          <p:spPr>
            <a:xfrm>
              <a:off x="491490" y="1325880"/>
              <a:ext cx="1291590" cy="50055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85" name="Rechthoek 84"/>
            <p:cNvSpPr/>
            <p:nvPr/>
          </p:nvSpPr>
          <p:spPr>
            <a:xfrm>
              <a:off x="491490" y="1821787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87" name="Rechte verbindingslijn 86"/>
          <p:cNvCxnSpPr/>
          <p:nvPr/>
        </p:nvCxnSpPr>
        <p:spPr>
          <a:xfrm>
            <a:off x="3179740" y="1988795"/>
            <a:ext cx="2690955" cy="452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kstvak 88"/>
          <p:cNvSpPr txBox="1"/>
          <p:nvPr/>
        </p:nvSpPr>
        <p:spPr>
          <a:xfrm>
            <a:off x="5505103" y="1710825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</a:t>
            </a:r>
            <a:r>
              <a:rPr lang="nl-NL" sz="1200" b="1" dirty="0">
                <a:solidFill>
                  <a:srgbClr val="FF0000"/>
                </a:solidFill>
                <a:latin typeface="Arial Narrow" charset="0"/>
                <a:ea typeface="Arial Narrow" charset="0"/>
                <a:cs typeface="Arial Narrow" charset="0"/>
              </a:rPr>
              <a:t>*</a:t>
            </a:r>
          </a:p>
        </p:txBody>
      </p:sp>
      <p:sp>
        <p:nvSpPr>
          <p:cNvPr id="91" name="Tekstvak 90"/>
          <p:cNvSpPr txBox="1"/>
          <p:nvPr/>
        </p:nvSpPr>
        <p:spPr>
          <a:xfrm>
            <a:off x="3151289" y="1705382"/>
            <a:ext cx="375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1..</a:t>
            </a:r>
            <a:r>
              <a:rPr lang="nl-NL" sz="1200" b="1" dirty="0">
                <a:solidFill>
                  <a:srgbClr val="FF0000"/>
                </a:solidFill>
                <a:latin typeface="Arial Narrow" charset="0"/>
                <a:ea typeface="Arial Narrow" charset="0"/>
                <a:cs typeface="Arial Narrow" charset="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954522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00"/>
                            </p:stCondLst>
                            <p:childTnLst>
                              <p:par>
                                <p:cTn id="16" presetID="17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8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300"/>
                            </p:stCondLst>
                            <p:childTnLst>
                              <p:par>
                                <p:cTn id="3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50"/>
                            </p:stCondLst>
                            <p:childTnLst>
                              <p:par>
                                <p:cTn id="4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800"/>
                            </p:stCondLst>
                            <p:childTnLst>
                              <p:par>
                                <p:cTn id="4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50"/>
                            </p:stCondLst>
                            <p:childTnLst>
                              <p:par>
                                <p:cTn id="5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300"/>
                            </p:stCondLst>
                            <p:childTnLst>
                              <p:par>
                                <p:cTn id="5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50"/>
                            </p:stCondLst>
                            <p:childTnLst>
                              <p:par>
                                <p:cTn id="5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1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800"/>
                            </p:stCondLst>
                            <p:childTnLst>
                              <p:par>
                                <p:cTn id="6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50"/>
                            </p:stCondLst>
                            <p:childTnLst>
                              <p:par>
                                <p:cTn id="6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9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300"/>
                            </p:stCondLst>
                            <p:childTnLst>
                              <p:par>
                                <p:cTn id="7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3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5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200"/>
                            </p:stCondLst>
                            <p:childTnLst>
                              <p:par>
                                <p:cTn id="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700"/>
                            </p:stCondLst>
                            <p:childTnLst>
                              <p:par>
                                <p:cTn id="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2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700"/>
                            </p:stCondLst>
                            <p:childTnLst>
                              <p:par>
                                <p:cTn id="9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3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950"/>
                            </p:stCondLst>
                            <p:childTnLst>
                              <p:par>
                                <p:cTn id="9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200"/>
                            </p:stCondLst>
                            <p:childTnLst>
                              <p:par>
                                <p:cTn id="9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1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9450"/>
                            </p:stCondLst>
                            <p:childTnLst>
                              <p:par>
                                <p:cTn id="10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5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9700"/>
                            </p:stCondLst>
                            <p:childTnLst>
                              <p:par>
                                <p:cTn id="10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9" dur="2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9950"/>
                            </p:stCondLst>
                            <p:childTnLst>
                              <p:par>
                                <p:cTn id="11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3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0200"/>
                            </p:stCondLst>
                            <p:childTnLst>
                              <p:par>
                                <p:cTn id="11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7" dur="2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450"/>
                            </p:stCondLst>
                            <p:childTnLst>
                              <p:par>
                                <p:cTn id="11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1" dur="2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0700"/>
                            </p:stCondLst>
                            <p:childTnLst>
                              <p:par>
                                <p:cTn id="12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5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0950"/>
                            </p:stCondLst>
                            <p:childTnLst>
                              <p:par>
                                <p:cTn id="12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9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1200"/>
                            </p:stCondLst>
                            <p:childTnLst>
                              <p:par>
                                <p:cTn id="13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3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1450"/>
                            </p:stCondLst>
                            <p:childTnLst>
                              <p:par>
                                <p:cTn id="13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7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1700"/>
                            </p:stCondLst>
                            <p:childTnLst>
                              <p:par>
                                <p:cTn id="13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1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1950"/>
                            </p:stCondLst>
                            <p:childTnLst>
                              <p:par>
                                <p:cTn id="14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5" dur="25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2200"/>
                            </p:stCondLst>
                            <p:childTnLst>
                              <p:par>
                                <p:cTn id="14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9" dur="25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2450"/>
                            </p:stCondLst>
                            <p:childTnLst>
                              <p:par>
                                <p:cTn id="15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3" dur="25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/>
      <p:bldP spid="184" grpId="0"/>
      <p:bldP spid="51" grpId="0" animBg="1"/>
      <p:bldP spid="52" grpId="0" animBg="1"/>
      <p:bldP spid="53" grpId="0"/>
      <p:bldP spid="5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kstvak 57"/>
          <p:cNvSpPr txBox="1"/>
          <p:nvPr/>
        </p:nvSpPr>
        <p:spPr>
          <a:xfrm>
            <a:off x="1" y="76200"/>
            <a:ext cx="6875778" cy="495108"/>
          </a:xfrm>
          <a:prstGeom prst="rect">
            <a:avLst/>
          </a:prstGeom>
          <a:solidFill>
            <a:srgbClr val="00718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16000" tIns="108000" rIns="0" bIns="108000" rtlCol="0" anchor="t">
            <a:spAutoFit/>
          </a:bodyPr>
          <a:lstStyle/>
          <a:p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UML: RELATIES NADER BEKEKEN </a:t>
            </a:r>
            <a:r>
              <a:rPr lang="mr-IN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nl-NL" sz="18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VERPLICHTHEID</a:t>
            </a:r>
          </a:p>
        </p:txBody>
      </p:sp>
      <p:sp>
        <p:nvSpPr>
          <p:cNvPr id="12" name="Line 22"/>
          <p:cNvSpPr>
            <a:spLocks noChangeShapeType="1"/>
          </p:cNvSpPr>
          <p:nvPr/>
        </p:nvSpPr>
        <p:spPr bwMode="auto">
          <a:xfrm>
            <a:off x="3564437" y="1803088"/>
            <a:ext cx="1902942" cy="0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13" name="Line 22"/>
          <p:cNvSpPr>
            <a:spLocks noChangeShapeType="1"/>
          </p:cNvSpPr>
          <p:nvPr/>
        </p:nvSpPr>
        <p:spPr bwMode="auto">
          <a:xfrm flipH="1" flipV="1">
            <a:off x="3564437" y="2158593"/>
            <a:ext cx="1902942" cy="1"/>
          </a:xfrm>
          <a:prstGeom prst="line">
            <a:avLst/>
          </a:prstGeom>
          <a:noFill/>
          <a:ln w="38100">
            <a:solidFill>
              <a:srgbClr val="FFC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nl-NL"/>
          </a:p>
        </p:txBody>
      </p:sp>
      <p:sp>
        <p:nvSpPr>
          <p:cNvPr id="21" name="Rechthoek 20"/>
          <p:cNvSpPr/>
          <p:nvPr/>
        </p:nvSpPr>
        <p:spPr>
          <a:xfrm>
            <a:off x="3601508" y="1247613"/>
            <a:ext cx="170523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één student heeft</a:t>
            </a:r>
            <a:br>
              <a:rPr lang="nl-NL" sz="1100" dirty="0">
                <a:latin typeface="Arial Narrow" charset="0"/>
                <a:ea typeface="Arial Narrow" charset="0"/>
                <a:cs typeface="Arial Narrow" charset="0"/>
              </a:rPr>
            </a:br>
            <a:r>
              <a:rPr lang="nl-NL" sz="1100" b="1" dirty="0">
                <a:latin typeface="Arial Narrow" charset="0"/>
                <a:ea typeface="Arial Narrow" charset="0"/>
                <a:cs typeface="Arial Narrow" charset="0"/>
              </a:rPr>
              <a:t>geen of één </a:t>
            </a:r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laptop</a:t>
            </a:r>
          </a:p>
        </p:txBody>
      </p:sp>
      <p:sp>
        <p:nvSpPr>
          <p:cNvPr id="22" name="Rechthoek 21"/>
          <p:cNvSpPr/>
          <p:nvPr/>
        </p:nvSpPr>
        <p:spPr>
          <a:xfrm>
            <a:off x="3762145" y="2278287"/>
            <a:ext cx="170523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één laptop is van </a:t>
            </a:r>
            <a:r>
              <a:rPr lang="nl-NL" sz="1100" b="1" dirty="0">
                <a:latin typeface="Arial Narrow" charset="0"/>
                <a:ea typeface="Arial Narrow" charset="0"/>
                <a:cs typeface="Arial Narrow" charset="0"/>
              </a:rPr>
              <a:t>één</a:t>
            </a:r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 student</a:t>
            </a:r>
          </a:p>
          <a:p>
            <a:pPr algn="ctr"/>
            <a:r>
              <a:rPr lang="nl-NL" sz="1100" dirty="0">
                <a:latin typeface="Arial Narrow" charset="0"/>
                <a:ea typeface="Arial Narrow" charset="0"/>
                <a:cs typeface="Arial Narrow" charset="0"/>
              </a:rPr>
              <a:t>(verplicht)</a:t>
            </a:r>
          </a:p>
        </p:txBody>
      </p:sp>
      <p:grpSp>
        <p:nvGrpSpPr>
          <p:cNvPr id="188" name="Groeperen 187"/>
          <p:cNvGrpSpPr/>
          <p:nvPr/>
        </p:nvGrpSpPr>
        <p:grpSpPr>
          <a:xfrm>
            <a:off x="566304" y="3234795"/>
            <a:ext cx="842099" cy="1700591"/>
            <a:chOff x="566304" y="3234795"/>
            <a:chExt cx="842099" cy="1700591"/>
          </a:xfrm>
        </p:grpSpPr>
        <p:sp>
          <p:nvSpPr>
            <p:cNvPr id="5" name="Ovaal 4"/>
            <p:cNvSpPr/>
            <p:nvPr/>
          </p:nvSpPr>
          <p:spPr>
            <a:xfrm>
              <a:off x="566304" y="3234795"/>
              <a:ext cx="842099" cy="142885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1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" name="Ovaal 5"/>
            <p:cNvSpPr/>
            <p:nvPr/>
          </p:nvSpPr>
          <p:spPr>
            <a:xfrm>
              <a:off x="909993" y="3369850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9" name="Ovaal 28"/>
            <p:cNvSpPr/>
            <p:nvPr/>
          </p:nvSpPr>
          <p:spPr>
            <a:xfrm>
              <a:off x="1082762" y="3587630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1" name="Ovaal 30"/>
            <p:cNvSpPr/>
            <p:nvPr/>
          </p:nvSpPr>
          <p:spPr>
            <a:xfrm>
              <a:off x="966726" y="4135092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2" name="Ovaal 31"/>
            <p:cNvSpPr/>
            <p:nvPr/>
          </p:nvSpPr>
          <p:spPr>
            <a:xfrm>
              <a:off x="748549" y="3837956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4" name="Ovaal 33"/>
            <p:cNvSpPr/>
            <p:nvPr/>
          </p:nvSpPr>
          <p:spPr>
            <a:xfrm>
              <a:off x="871316" y="4418705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4" name="Rechthoek 53"/>
            <p:cNvSpPr/>
            <p:nvPr/>
          </p:nvSpPr>
          <p:spPr>
            <a:xfrm>
              <a:off x="566304" y="4673776"/>
              <a:ext cx="842099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nl-NL" sz="1100" dirty="0">
                  <a:latin typeface="Arial Narrow" charset="0"/>
                  <a:ea typeface="Arial Narrow" charset="0"/>
                  <a:cs typeface="Arial Narrow" charset="0"/>
                </a:rPr>
                <a:t>STUDENT</a:t>
              </a:r>
              <a:endParaRPr lang="nl-NL" sz="800" dirty="0">
                <a:latin typeface="Arial Narrow" charset="0"/>
                <a:ea typeface="Arial Narrow" charset="0"/>
                <a:cs typeface="Arial Narrow" charset="0"/>
              </a:endParaRPr>
            </a:p>
          </p:txBody>
        </p:sp>
      </p:grpSp>
      <p:grpSp>
        <p:nvGrpSpPr>
          <p:cNvPr id="189" name="Groeperen 188"/>
          <p:cNvGrpSpPr/>
          <p:nvPr/>
        </p:nvGrpSpPr>
        <p:grpSpPr>
          <a:xfrm>
            <a:off x="2185581" y="3234795"/>
            <a:ext cx="842099" cy="1694685"/>
            <a:chOff x="2185581" y="3234795"/>
            <a:chExt cx="842099" cy="1694685"/>
          </a:xfrm>
        </p:grpSpPr>
        <p:sp>
          <p:nvSpPr>
            <p:cNvPr id="28" name="Ovaal 27"/>
            <p:cNvSpPr/>
            <p:nvPr/>
          </p:nvSpPr>
          <p:spPr>
            <a:xfrm>
              <a:off x="2185581" y="3234795"/>
              <a:ext cx="842099" cy="1428853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18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4" name="Ovaal 43"/>
            <p:cNvSpPr/>
            <p:nvPr/>
          </p:nvSpPr>
          <p:spPr>
            <a:xfrm flipH="1">
              <a:off x="2636049" y="3486148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5" name="Ovaal 44"/>
            <p:cNvSpPr/>
            <p:nvPr/>
          </p:nvSpPr>
          <p:spPr>
            <a:xfrm flipH="1">
              <a:off x="2403101" y="3785747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47" name="Ovaal 46"/>
            <p:cNvSpPr/>
            <p:nvPr/>
          </p:nvSpPr>
          <p:spPr>
            <a:xfrm flipH="1">
              <a:off x="2483473" y="4201100"/>
              <a:ext cx="108302" cy="128654"/>
            </a:xfrm>
            <a:prstGeom prst="ellipse">
              <a:avLst/>
            </a:prstGeom>
            <a:solidFill>
              <a:srgbClr val="007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5" name="Rechthoek 54"/>
            <p:cNvSpPr/>
            <p:nvPr/>
          </p:nvSpPr>
          <p:spPr>
            <a:xfrm>
              <a:off x="2185581" y="4667870"/>
              <a:ext cx="842099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nl-NL" sz="1100" dirty="0">
                  <a:latin typeface="Arial Narrow" charset="0"/>
                  <a:ea typeface="Arial Narrow" charset="0"/>
                  <a:cs typeface="Arial Narrow" charset="0"/>
                </a:rPr>
                <a:t>LAPTOP</a:t>
              </a:r>
              <a:endParaRPr lang="nl-NL" sz="800" dirty="0">
                <a:latin typeface="Arial Narrow" charset="0"/>
                <a:ea typeface="Arial Narrow" charset="0"/>
                <a:cs typeface="Arial Narrow" charset="0"/>
              </a:endParaRPr>
            </a:p>
          </p:txBody>
        </p:sp>
      </p:grpSp>
      <p:cxnSp>
        <p:nvCxnSpPr>
          <p:cNvPr id="11" name="Rechte verbindingslijn 10"/>
          <p:cNvCxnSpPr>
            <a:stCxn id="29" idx="6"/>
            <a:endCxn id="45" idx="6"/>
          </p:cNvCxnSpPr>
          <p:nvPr/>
        </p:nvCxnSpPr>
        <p:spPr>
          <a:xfrm>
            <a:off x="1191064" y="3651957"/>
            <a:ext cx="1212037" cy="198117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Rechte verbindingslijn 62"/>
          <p:cNvCxnSpPr>
            <a:stCxn id="6" idx="6"/>
            <a:endCxn id="44" idx="6"/>
          </p:cNvCxnSpPr>
          <p:nvPr/>
        </p:nvCxnSpPr>
        <p:spPr>
          <a:xfrm>
            <a:off x="1018295" y="3434177"/>
            <a:ext cx="1617754" cy="116298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Rechte verbindingslijn 70"/>
          <p:cNvCxnSpPr>
            <a:stCxn id="31" idx="6"/>
            <a:endCxn id="47" idx="6"/>
          </p:cNvCxnSpPr>
          <p:nvPr/>
        </p:nvCxnSpPr>
        <p:spPr>
          <a:xfrm>
            <a:off x="1075028" y="4199419"/>
            <a:ext cx="1408445" cy="66008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Rechthoek 154"/>
          <p:cNvSpPr/>
          <p:nvPr/>
        </p:nvSpPr>
        <p:spPr>
          <a:xfrm>
            <a:off x="0" y="765824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2400" dirty="0" err="1">
                <a:latin typeface="Arial Narrow" charset="0"/>
                <a:ea typeface="Arial Narrow" charset="0"/>
                <a:cs typeface="Arial Narrow" charset="0"/>
              </a:rPr>
              <a:t>Verplichtheid</a:t>
            </a:r>
            <a:r>
              <a:rPr lang="nl-NL" sz="2400" dirty="0">
                <a:latin typeface="Arial Narrow" charset="0"/>
                <a:ea typeface="Arial Narrow" charset="0"/>
                <a:cs typeface="Arial Narrow" charset="0"/>
              </a:rPr>
              <a:t> (</a:t>
            </a:r>
            <a:r>
              <a:rPr lang="nl-NL" sz="2400" dirty="0" err="1">
                <a:latin typeface="Arial Narrow" charset="0"/>
                <a:ea typeface="Arial Narrow" charset="0"/>
                <a:cs typeface="Arial Narrow" charset="0"/>
              </a:rPr>
              <a:t>optionaliteit</a:t>
            </a:r>
            <a:r>
              <a:rPr lang="nl-NL" sz="2400" dirty="0">
                <a:latin typeface="Arial Narrow" charset="0"/>
                <a:ea typeface="Arial Narrow" charset="0"/>
                <a:cs typeface="Arial Narrow" charset="0"/>
              </a:rPr>
              <a:t>)</a:t>
            </a:r>
          </a:p>
        </p:txBody>
      </p:sp>
      <p:graphicFrame>
        <p:nvGraphicFramePr>
          <p:cNvPr id="159" name="Tabel 158"/>
          <p:cNvGraphicFramePr>
            <a:graphicFrameLocks noGrp="1"/>
          </p:cNvGraphicFramePr>
          <p:nvPr>
            <p:extLst/>
          </p:nvPr>
        </p:nvGraphicFramePr>
        <p:xfrm>
          <a:off x="3934118" y="3169333"/>
          <a:ext cx="1577743" cy="18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6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5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 gridSpan="4">
                  <a:txBody>
                    <a:bodyPr/>
                    <a:lstStyle/>
                    <a:p>
                      <a:pPr algn="ctr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STUDENT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nummer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naam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laptop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1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Jan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F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2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Clara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D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3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Ali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4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Sjaak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5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Chris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6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 err="1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Mehdi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B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60" name="Tabel 159"/>
          <p:cNvGraphicFramePr>
            <a:graphicFrameLocks noGrp="1"/>
          </p:cNvGraphicFramePr>
          <p:nvPr/>
        </p:nvGraphicFramePr>
        <p:xfrm>
          <a:off x="6965645" y="3169333"/>
          <a:ext cx="1403450" cy="183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4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LAPTOP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/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code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omschrijving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bg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bg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1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 err="1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Macbook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B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Acer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C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Toshiba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D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HP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E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iPad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F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l-NL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Samsung</a:t>
                      </a: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mr-IN" sz="1100" dirty="0">
                          <a:solidFill>
                            <a:schemeClr val="tx1"/>
                          </a:solidFill>
                          <a:latin typeface="Arial Narrow" charset="0"/>
                          <a:ea typeface="Arial Narrow" charset="0"/>
                          <a:cs typeface="Arial Narrow" charset="0"/>
                        </a:rPr>
                        <a:t>…</a:t>
                      </a:r>
                      <a:endParaRPr lang="nl-NL" sz="1100" dirty="0">
                        <a:solidFill>
                          <a:schemeClr val="tx1"/>
                        </a:solidFill>
                        <a:latin typeface="Arial Narrow" charset="0"/>
                        <a:ea typeface="Arial Narrow" charset="0"/>
                        <a:cs typeface="Arial Narrow" charset="0"/>
                      </a:endParaRPr>
                    </a:p>
                  </a:txBody>
                  <a:tcPr marL="36000" marR="36000" marT="18000" marB="1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161" name="Rechte verbindingslijn 160"/>
          <p:cNvCxnSpPr/>
          <p:nvPr/>
        </p:nvCxnSpPr>
        <p:spPr>
          <a:xfrm>
            <a:off x="5059610" y="3674361"/>
            <a:ext cx="1873633" cy="1012797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Rechte verbindingslijn 162"/>
          <p:cNvCxnSpPr/>
          <p:nvPr/>
        </p:nvCxnSpPr>
        <p:spPr>
          <a:xfrm>
            <a:off x="5059610" y="3875680"/>
            <a:ext cx="1873633" cy="440067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Rechte verbindingslijn 163"/>
          <p:cNvCxnSpPr/>
          <p:nvPr/>
        </p:nvCxnSpPr>
        <p:spPr>
          <a:xfrm flipV="1">
            <a:off x="5047253" y="3709550"/>
            <a:ext cx="1873633" cy="1219930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Rechte verbindingslijn 170"/>
          <p:cNvCxnSpPr/>
          <p:nvPr/>
        </p:nvCxnSpPr>
        <p:spPr>
          <a:xfrm flipV="1">
            <a:off x="5068062" y="4095856"/>
            <a:ext cx="1865181" cy="190523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Rechte verbindingslijn 174"/>
          <p:cNvCxnSpPr/>
          <p:nvPr/>
        </p:nvCxnSpPr>
        <p:spPr>
          <a:xfrm flipV="1">
            <a:off x="5047253" y="4490281"/>
            <a:ext cx="1885990" cy="563857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Rechte verbindingslijn 176"/>
          <p:cNvCxnSpPr/>
          <p:nvPr/>
        </p:nvCxnSpPr>
        <p:spPr>
          <a:xfrm flipV="1">
            <a:off x="5047253" y="3902632"/>
            <a:ext cx="1873633" cy="809240"/>
          </a:xfrm>
          <a:prstGeom prst="line">
            <a:avLst/>
          </a:prstGeom>
          <a:ln w="19050">
            <a:solidFill>
              <a:srgbClr val="007188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Rechthoek 182"/>
          <p:cNvSpPr/>
          <p:nvPr/>
        </p:nvSpPr>
        <p:spPr>
          <a:xfrm>
            <a:off x="566304" y="2862133"/>
            <a:ext cx="246137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400" dirty="0">
                <a:latin typeface="Arial Narrow" charset="0"/>
                <a:ea typeface="Arial Narrow" charset="0"/>
                <a:cs typeface="Arial Narrow" charset="0"/>
              </a:rPr>
              <a:t>voorbeeld in </a:t>
            </a:r>
            <a:r>
              <a:rPr lang="nl-NL" sz="1400" dirty="0" err="1">
                <a:latin typeface="Arial Narrow" charset="0"/>
                <a:ea typeface="Arial Narrow" charset="0"/>
                <a:cs typeface="Arial Narrow" charset="0"/>
              </a:rPr>
              <a:t>venn-diagram</a:t>
            </a:r>
            <a:endParaRPr lang="nl-NL" sz="1400" dirty="0"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84" name="Rechthoek 183"/>
          <p:cNvSpPr/>
          <p:nvPr/>
        </p:nvSpPr>
        <p:spPr>
          <a:xfrm>
            <a:off x="3934118" y="2862133"/>
            <a:ext cx="44349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1400" dirty="0">
                <a:latin typeface="Arial Narrow" charset="0"/>
                <a:ea typeface="Arial Narrow" charset="0"/>
                <a:cs typeface="Arial Narrow" charset="0"/>
              </a:rPr>
              <a:t>voorbeeld in een database</a:t>
            </a:r>
          </a:p>
        </p:txBody>
      </p:sp>
      <p:grpSp>
        <p:nvGrpSpPr>
          <p:cNvPr id="38" name="Groeperen 37"/>
          <p:cNvGrpSpPr/>
          <p:nvPr/>
        </p:nvGrpSpPr>
        <p:grpSpPr>
          <a:xfrm>
            <a:off x="1888150" y="1487055"/>
            <a:ext cx="1291590" cy="1023609"/>
            <a:chOff x="491490" y="1074420"/>
            <a:chExt cx="1291590" cy="1023609"/>
          </a:xfrm>
        </p:grpSpPr>
        <p:sp>
          <p:nvSpPr>
            <p:cNvPr id="39" name="Rechthoek 38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STUDENT</a:t>
              </a:r>
            </a:p>
          </p:txBody>
        </p:sp>
        <p:sp>
          <p:nvSpPr>
            <p:cNvPr id="40" name="Rechthoek 39"/>
            <p:cNvSpPr/>
            <p:nvPr/>
          </p:nvSpPr>
          <p:spPr>
            <a:xfrm>
              <a:off x="491490" y="1325880"/>
              <a:ext cx="1291590" cy="50055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42" name="Rechthoek 41"/>
            <p:cNvSpPr/>
            <p:nvPr/>
          </p:nvSpPr>
          <p:spPr>
            <a:xfrm>
              <a:off x="491490" y="1828029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43" name="Groeperen 42"/>
          <p:cNvGrpSpPr/>
          <p:nvPr/>
        </p:nvGrpSpPr>
        <p:grpSpPr>
          <a:xfrm>
            <a:off x="5870695" y="1491577"/>
            <a:ext cx="1291590" cy="1017367"/>
            <a:chOff x="491490" y="1074420"/>
            <a:chExt cx="1291590" cy="1017367"/>
          </a:xfrm>
        </p:grpSpPr>
        <p:sp>
          <p:nvSpPr>
            <p:cNvPr id="46" name="Rechthoek 45"/>
            <p:cNvSpPr/>
            <p:nvPr/>
          </p:nvSpPr>
          <p:spPr>
            <a:xfrm>
              <a:off x="491490" y="1074420"/>
              <a:ext cx="1291590" cy="25146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1100" b="1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LAPTOP</a:t>
              </a:r>
            </a:p>
          </p:txBody>
        </p:sp>
        <p:sp>
          <p:nvSpPr>
            <p:cNvPr id="48" name="Rechthoek 47"/>
            <p:cNvSpPr/>
            <p:nvPr/>
          </p:nvSpPr>
          <p:spPr>
            <a:xfrm>
              <a:off x="491490" y="1325880"/>
              <a:ext cx="1291590" cy="50055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  <a:p>
              <a:r>
                <a:rPr lang="mr-IN" sz="1100" dirty="0">
                  <a:solidFill>
                    <a:schemeClr val="tx1"/>
                  </a:solidFill>
                  <a:latin typeface="Arial Narrow" charset="0"/>
                  <a:ea typeface="Arial Narrow" charset="0"/>
                  <a:cs typeface="Arial Narrow" charset="0"/>
                </a:rPr>
                <a:t>…</a:t>
              </a:r>
              <a:endParaRPr lang="nl-NL" sz="1100" dirty="0">
                <a:solidFill>
                  <a:schemeClr val="tx1"/>
                </a:solidFill>
                <a:latin typeface="Arial Narrow" charset="0"/>
                <a:ea typeface="Arial Narrow" charset="0"/>
                <a:cs typeface="Arial Narrow" charset="0"/>
              </a:endParaRPr>
            </a:p>
          </p:txBody>
        </p:sp>
        <p:sp>
          <p:nvSpPr>
            <p:cNvPr id="49" name="Rechthoek 48"/>
            <p:cNvSpPr/>
            <p:nvPr/>
          </p:nvSpPr>
          <p:spPr>
            <a:xfrm>
              <a:off x="491490" y="1821787"/>
              <a:ext cx="1291590" cy="270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cxnSp>
        <p:nvCxnSpPr>
          <p:cNvPr id="50" name="Rechte verbindingslijn 49"/>
          <p:cNvCxnSpPr/>
          <p:nvPr/>
        </p:nvCxnSpPr>
        <p:spPr>
          <a:xfrm>
            <a:off x="3179740" y="1988795"/>
            <a:ext cx="2690955" cy="452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kstvak 50"/>
          <p:cNvSpPr txBox="1"/>
          <p:nvPr/>
        </p:nvSpPr>
        <p:spPr>
          <a:xfrm>
            <a:off x="5505103" y="1710825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>
                <a:solidFill>
                  <a:srgbClr val="FF0000"/>
                </a:solidFill>
                <a:latin typeface="Arial Narrow" charset="0"/>
                <a:ea typeface="Arial Narrow" charset="0"/>
                <a:cs typeface="Arial Narrow" charset="0"/>
              </a:rPr>
              <a:t>0</a:t>
            </a:r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..1</a:t>
            </a:r>
          </a:p>
        </p:txBody>
      </p:sp>
      <p:sp>
        <p:nvSpPr>
          <p:cNvPr id="52" name="Tekstvak 51"/>
          <p:cNvSpPr txBox="1"/>
          <p:nvPr/>
        </p:nvSpPr>
        <p:spPr>
          <a:xfrm>
            <a:off x="3151289" y="1705382"/>
            <a:ext cx="396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>
                <a:solidFill>
                  <a:srgbClr val="FF0000"/>
                </a:solidFill>
                <a:latin typeface="Arial Narrow" charset="0"/>
                <a:ea typeface="Arial Narrow" charset="0"/>
                <a:cs typeface="Arial Narrow" charset="0"/>
              </a:rPr>
              <a:t>1</a:t>
            </a:r>
            <a:r>
              <a:rPr lang="nl-NL" sz="1200" dirty="0">
                <a:latin typeface="Arial Narrow" charset="0"/>
                <a:ea typeface="Arial Narrow" charset="0"/>
                <a:cs typeface="Arial Narrow" charset="0"/>
              </a:rPr>
              <a:t>..1</a:t>
            </a:r>
          </a:p>
        </p:txBody>
      </p:sp>
    </p:spTree>
    <p:extLst>
      <p:ext uri="{BB962C8B-B14F-4D97-AF65-F5344CB8AC3E}">
        <p14:creationId xmlns:p14="http://schemas.microsoft.com/office/powerpoint/2010/main" val="1746666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300"/>
                            </p:stCondLst>
                            <p:childTnLst>
                              <p:par>
                                <p:cTn id="16" presetID="17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8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300"/>
                            </p:stCondLst>
                            <p:childTnLst>
                              <p:par>
                                <p:cTn id="3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50"/>
                            </p:stCondLst>
                            <p:childTnLst>
                              <p:par>
                                <p:cTn id="4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800"/>
                            </p:stCondLst>
                            <p:childTnLst>
                              <p:par>
                                <p:cTn id="4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7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2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700"/>
                            </p:stCondLst>
                            <p:childTnLst>
                              <p:par>
                                <p:cTn id="6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25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950"/>
                            </p:stCondLst>
                            <p:childTnLst>
                              <p:par>
                                <p:cTn id="6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9" dur="25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200"/>
                            </p:stCondLst>
                            <p:childTnLst>
                              <p:par>
                                <p:cTn id="7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3" dur="2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450"/>
                            </p:stCondLst>
                            <p:childTnLst>
                              <p:par>
                                <p:cTn id="7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7" dur="2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700"/>
                            </p:stCondLst>
                            <p:childTnLst>
                              <p:par>
                                <p:cTn id="7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1" dur="2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950"/>
                            </p:stCondLst>
                            <p:childTnLst>
                              <p:par>
                                <p:cTn id="8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5" dur="25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21" grpId="0"/>
      <p:bldP spid="22" grpId="0"/>
      <p:bldP spid="183" grpId="0"/>
      <p:bldP spid="184" grpId="0"/>
    </p:bldLst>
  </p:timing>
</p:sld>
</file>

<file path=ppt/theme/theme1.xml><?xml version="1.0" encoding="utf-8"?>
<a:theme xmlns:a="http://schemas.openxmlformats.org/drawingml/2006/main" name="Office-thema">
  <a:themeElements>
    <a:clrScheme name="Office-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hem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3C8BDAD67DFD44BFF0E3D643708122" ma:contentTypeVersion="21" ma:contentTypeDescription="Een nieuw document maken." ma:contentTypeScope="" ma:versionID="ee3e9918d85dd937e1ee20411867866a">
  <xsd:schema xmlns:xsd="http://www.w3.org/2001/XMLSchema" xmlns:xs="http://www.w3.org/2001/XMLSchema" xmlns:p="http://schemas.microsoft.com/office/2006/metadata/properties" xmlns:ns2="64a75e6d-7c80-4789-bc4d-dbea707038b9" xmlns:ns3="b3cee03e-0134-4f84-84f9-3a0ee0427883" targetNamespace="http://schemas.microsoft.com/office/2006/metadata/properties" ma:root="true" ma:fieldsID="c22ef665e775216d2caf99c4e1ac6b14" ns2:_="" ns3:_="">
    <xsd:import namespace="64a75e6d-7c80-4789-bc4d-dbea707038b9"/>
    <xsd:import namespace="b3cee03e-0134-4f84-84f9-3a0ee042788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Nogtoevoeg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a75e6d-7c80-4789-bc4d-dbea707038b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6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7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9" nillable="true" ma:displayName="Tags" ma:hidden="true" ma:internalName="MediaServiceAutoTags" ma:readOnly="true">
      <xsd:simpleType>
        <xsd:restriction base="dms:Text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Nogtoevoegen" ma:index="14" nillable="true" ma:displayName="Nog toevoegen" ma:format="Dropdown" ma:hidden="true" ma:internalName="Nogtoevoegen" ma:readOnly="false">
      <xsd:simpleType>
        <xsd:restriction base="dms:Text">
          <xsd:maxLength value="255"/>
        </xsd:restriction>
      </xsd:simpleType>
    </xsd:element>
    <xsd:element name="MediaServiceOCR" ma:index="15" nillable="true" ma:displayName="Extracted Text" ma:hidden="true" ma:internalName="MediaServiceOCR" ma:readOnly="true">
      <xsd:simpleType>
        <xsd:restriction base="dms:Note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true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cee03e-0134-4f84-84f9-3a0ee0427883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Inhoudstype"/>
        <xsd:element ref="dc:title" minOccurs="0" maxOccurs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gtoevoegen xmlns="64a75e6d-7c80-4789-bc4d-dbea707038b9" xsi:nil="true"/>
  </documentManagement>
</p:properties>
</file>

<file path=customXml/itemProps1.xml><?xml version="1.0" encoding="utf-8"?>
<ds:datastoreItem xmlns:ds="http://schemas.openxmlformats.org/officeDocument/2006/customXml" ds:itemID="{1DCFCA6D-0402-44ED-B62D-260AC8C026F7}"/>
</file>

<file path=customXml/itemProps2.xml><?xml version="1.0" encoding="utf-8"?>
<ds:datastoreItem xmlns:ds="http://schemas.openxmlformats.org/officeDocument/2006/customXml" ds:itemID="{4A18D7CD-E7E8-4D63-8488-83EF237EB271}"/>
</file>

<file path=customXml/itemProps3.xml><?xml version="1.0" encoding="utf-8"?>
<ds:datastoreItem xmlns:ds="http://schemas.openxmlformats.org/officeDocument/2006/customXml" ds:itemID="{298FFAB0-B94F-4599-80F7-183ED8FCF93C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3013</TotalTime>
  <Words>1068</Words>
  <Application>Microsoft Macintosh PowerPoint</Application>
  <PresentationFormat>Diavoorstelling (16:10)</PresentationFormat>
  <Paragraphs>626</Paragraphs>
  <Slides>17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4" baseType="lpstr">
      <vt:lpstr>Abadi MT Condensed Extra Bold</vt:lpstr>
      <vt:lpstr>Arial</vt:lpstr>
      <vt:lpstr>Arial Narrow</vt:lpstr>
      <vt:lpstr>ArialMT</vt:lpstr>
      <vt:lpstr>Calibri</vt:lpstr>
      <vt:lpstr>Phosphate Inline</vt:lpstr>
      <vt:lpstr>Office-thema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Nico van Ham</dc:creator>
  <cp:lastModifiedBy>Ham, Nico van</cp:lastModifiedBy>
  <cp:revision>558</cp:revision>
  <dcterms:created xsi:type="dcterms:W3CDTF">2016-08-20T15:15:17Z</dcterms:created>
  <dcterms:modified xsi:type="dcterms:W3CDTF">2018-01-30T09:22:34Z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0x010100073C8BDAD67DFD44BFF0E3D643708122</vt:lpwstr>
  </property>
</Properties>
</file>

<file path=docProps/thumbnail.jpeg>
</file>